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emf" ContentType="image/x-emf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31"/>
  </p:notesMasterIdLst>
  <p:sldIdLst>
    <p:sldId id="256" r:id="rId2"/>
    <p:sldId id="273" r:id="rId3"/>
    <p:sldId id="257" r:id="rId4"/>
    <p:sldId id="258" r:id="rId5"/>
    <p:sldId id="260" r:id="rId6"/>
    <p:sldId id="259" r:id="rId7"/>
    <p:sldId id="274" r:id="rId8"/>
    <p:sldId id="287" r:id="rId9"/>
    <p:sldId id="261" r:id="rId10"/>
    <p:sldId id="289" r:id="rId11"/>
    <p:sldId id="290" r:id="rId12"/>
    <p:sldId id="291" r:id="rId13"/>
    <p:sldId id="278" r:id="rId14"/>
    <p:sldId id="279" r:id="rId15"/>
    <p:sldId id="282" r:id="rId16"/>
    <p:sldId id="280" r:id="rId17"/>
    <p:sldId id="262" r:id="rId18"/>
    <p:sldId id="277" r:id="rId19"/>
    <p:sldId id="283" r:id="rId20"/>
    <p:sldId id="284" r:id="rId21"/>
    <p:sldId id="285" r:id="rId22"/>
    <p:sldId id="275" r:id="rId23"/>
    <p:sldId id="288" r:id="rId24"/>
    <p:sldId id="276" r:id="rId25"/>
    <p:sldId id="286" r:id="rId26"/>
    <p:sldId id="263" r:id="rId27"/>
    <p:sldId id="270" r:id="rId28"/>
    <p:sldId id="271" r:id="rId29"/>
    <p:sldId id="272" r:id="rId30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756"/>
    <p:restoredTop sz="94629"/>
  </p:normalViewPr>
  <p:slideViewPr>
    <p:cSldViewPr snapToGrid="0" snapToObjects="1">
      <p:cViewPr varScale="1">
        <p:scale>
          <a:sx n="108" d="100"/>
          <a:sy n="108" d="100"/>
        </p:scale>
        <p:origin x="1520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notesMaster" Target="notesMasters/notesMaster1.xml"/><Relationship Id="rId32" Type="http://schemas.openxmlformats.org/officeDocument/2006/relationships/presProps" Target="presProps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viewProps" Target="viewProps.xml"/><Relationship Id="rId34" Type="http://schemas.openxmlformats.org/officeDocument/2006/relationships/theme" Target="theme/theme1.xml"/><Relationship Id="rId35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/Relationships>
</file>

<file path=ppt/media/image1.tiff>
</file>

<file path=ppt/media/image2.png>
</file>

<file path=ppt/media/image3.png>
</file>

<file path=ppt/media/image4.jpeg>
</file>

<file path=ppt/media/image5.tiff>
</file>

<file path=ppt/media/image6.png>
</file>

<file path=ppt/media/image7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913EE88-00F1-9C4A-B435-896889E59671}" type="datetimeFigureOut">
              <a:rPr lang="en-US" smtClean="0"/>
              <a:t>10/11/16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D580E0-C634-D843-82DD-B4F155A25E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270730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Relationship Id="rId3" Type="http://schemas.openxmlformats.org/officeDocument/2006/relationships/hyperlink" Target="http://www.ling.upenn.edu/~joseff/rstudy/week1.html#why" TargetMode="Externa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Interaction with R:</a:t>
            </a:r>
          </a:p>
          <a:p>
            <a:endParaRPr lang="en-US" dirty="0"/>
          </a:p>
          <a:p>
            <a:r>
              <a:rPr lang="en-US" dirty="0"/>
              <a:t>*Up bring up last command, keep</a:t>
            </a:r>
            <a:r>
              <a:rPr lang="en-US" baseline="0" dirty="0"/>
              <a:t> going up or down to get to the right line</a:t>
            </a:r>
          </a:p>
          <a:p>
            <a:r>
              <a:rPr lang="en-US" baseline="0" dirty="0"/>
              <a:t>*Run all of script, run part of script</a:t>
            </a:r>
          </a:p>
          <a:p>
            <a:r>
              <a:rPr lang="en-US" baseline="0" dirty="0"/>
              <a:t>*</a:t>
            </a:r>
            <a:r>
              <a:rPr lang="en-US" baseline="0" dirty="0" err="1"/>
              <a:t>Getwd</a:t>
            </a:r>
            <a:r>
              <a:rPr lang="en-US" baseline="0" dirty="0"/>
              <a:t>, </a:t>
            </a:r>
            <a:r>
              <a:rPr lang="en-US" baseline="0" dirty="0" err="1"/>
              <a:t>setwd</a:t>
            </a:r>
            <a:endParaRPr lang="en-US" baseline="0" dirty="0"/>
          </a:p>
          <a:p>
            <a:r>
              <a:rPr lang="en-US" baseline="0" dirty="0"/>
              <a:t>*Tab-completion: completes command but also useful to get a list of commands</a:t>
            </a:r>
          </a:p>
          <a:p>
            <a:endParaRPr lang="en-US" baseline="0" dirty="0"/>
          </a:p>
          <a:p>
            <a:r>
              <a:rPr lang="en-US" baseline="0" dirty="0"/>
              <a:t>Packages to install:</a:t>
            </a:r>
          </a:p>
          <a:p>
            <a:r>
              <a:rPr lang="en-US" baseline="0" dirty="0"/>
              <a:t>*</a:t>
            </a:r>
            <a:r>
              <a:rPr lang="en-US" baseline="0" dirty="0" err="1"/>
              <a:t>plyr</a:t>
            </a:r>
            <a:r>
              <a:rPr lang="en-US" baseline="0" dirty="0"/>
              <a:t>, reshape, ggplot2, lme4, </a:t>
            </a:r>
            <a:r>
              <a:rPr lang="en-US" baseline="0" dirty="0" err="1"/>
              <a:t>ez</a:t>
            </a:r>
            <a:endParaRPr lang="en-US" baseline="0" dirty="0"/>
          </a:p>
          <a:p>
            <a:endParaRPr lang="en-US" baseline="0" dirty="0"/>
          </a:p>
          <a:p>
            <a:r>
              <a:rPr lang="en-US" baseline="0" dirty="0"/>
              <a:t>Extra stuff?:</a:t>
            </a:r>
          </a:p>
          <a:p>
            <a:r>
              <a:rPr lang="en-US" dirty="0">
                <a:hlinkClick r:id="rId3"/>
              </a:rPr>
              <a:t>http://www.ling.upenn.edu/~joseff/rstudy/week1.html#why</a:t>
            </a: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DC1EAA9-796C-4435-A34B-FE1DCBFEC108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79217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Can talk about good project management </a:t>
            </a:r>
          </a:p>
          <a:p>
            <a:r>
              <a:rPr lang="en-US" dirty="0"/>
              <a:t>	Folders for each project</a:t>
            </a:r>
          </a:p>
          <a:p>
            <a:r>
              <a:rPr lang="en-US" dirty="0"/>
              <a:t>	Multiple versions of scripts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DC1EAA9-796C-4435-A34B-FE1DCBFEC108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51399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63E91-FA2F-9746-9085-56666ED31013}" type="datetimeFigureOut">
              <a:rPr lang="en-US" smtClean="0"/>
              <a:t>10/11/16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51FC1-3806-DB40-AACD-DABBF4B208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302893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63E91-FA2F-9746-9085-56666ED31013}" type="datetimeFigureOut">
              <a:rPr lang="en-US" smtClean="0"/>
              <a:t>10/11/16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51FC1-3806-DB40-AACD-DABBF4B208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48586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63E91-FA2F-9746-9085-56666ED31013}" type="datetimeFigureOut">
              <a:rPr lang="en-US" smtClean="0"/>
              <a:t>10/11/16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51FC1-3806-DB40-AACD-DABBF4B208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33384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63E91-FA2F-9746-9085-56666ED31013}" type="datetimeFigureOut">
              <a:rPr lang="en-US" smtClean="0"/>
              <a:t>10/11/16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51FC1-3806-DB40-AACD-DABBF4B208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4802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63E91-FA2F-9746-9085-56666ED31013}" type="datetimeFigureOut">
              <a:rPr lang="en-US" smtClean="0"/>
              <a:t>10/11/16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51FC1-3806-DB40-AACD-DABBF4B208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252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63E91-FA2F-9746-9085-56666ED31013}" type="datetimeFigureOut">
              <a:rPr lang="en-US" smtClean="0"/>
              <a:t>10/11/16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51FC1-3806-DB40-AACD-DABBF4B208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346356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63E91-FA2F-9746-9085-56666ED31013}" type="datetimeFigureOut">
              <a:rPr lang="en-US" smtClean="0"/>
              <a:t>10/11/16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51FC1-3806-DB40-AACD-DABBF4B208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935338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63E91-FA2F-9746-9085-56666ED31013}" type="datetimeFigureOut">
              <a:rPr lang="en-US" smtClean="0"/>
              <a:t>10/11/16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51FC1-3806-DB40-AACD-DABBF4B208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94946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63E91-FA2F-9746-9085-56666ED31013}" type="datetimeFigureOut">
              <a:rPr lang="en-US" smtClean="0"/>
              <a:t>10/11/16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51FC1-3806-DB40-AACD-DABBF4B208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02855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63E91-FA2F-9746-9085-56666ED31013}" type="datetimeFigureOut">
              <a:rPr lang="en-US" smtClean="0"/>
              <a:t>10/11/16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51FC1-3806-DB40-AACD-DABBF4B208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51697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63E91-FA2F-9746-9085-56666ED31013}" type="datetimeFigureOut">
              <a:rPr lang="en-US" smtClean="0"/>
              <a:t>10/11/16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51FC1-3806-DB40-AACD-DABBF4B208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53811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CA63E91-FA2F-9746-9085-56666ED31013}" type="datetimeFigureOut">
              <a:rPr lang="en-US" smtClean="0"/>
              <a:t>10/11/16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6651FC1-3806-DB40-AACD-DABBF4B208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80994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Relationship Id="rId3" Type="http://schemas.openxmlformats.org/officeDocument/2006/relationships/image" Target="../media/image4.jpe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tiff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hyperlink" Target="http://had.co.nz/reshape/" TargetMode="External"/><Relationship Id="rId4" Type="http://schemas.openxmlformats.org/officeDocument/2006/relationships/hyperlink" Target="http://ggplot2.org/" TargetMode="External"/><Relationship Id="rId5" Type="http://schemas.openxmlformats.org/officeDocument/2006/relationships/image" Target="../media/image6.png"/><Relationship Id="rId6" Type="http://schemas.openxmlformats.org/officeDocument/2006/relationships/image" Target="../media/image7.tiff"/><Relationship Id="rId1" Type="http://schemas.openxmlformats.org/officeDocument/2006/relationships/slideLayout" Target="../slideLayouts/slideLayout4.xml"/><Relationship Id="rId2" Type="http://schemas.openxmlformats.org/officeDocument/2006/relationships/hyperlink" Target="http://plyr.had.co.nz/" TargetMode="Externa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emf"/><Relationship Id="rId3" Type="http://schemas.openxmlformats.org/officeDocument/2006/relationships/image" Target="../media/image9.em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R programming for beginners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Interacting with R</a:t>
            </a:r>
          </a:p>
          <a:p>
            <a:endParaRPr lang="en-US" dirty="0"/>
          </a:p>
          <a:p>
            <a:r>
              <a:rPr lang="en-US"/>
              <a:t>Jason Gullifer</a:t>
            </a:r>
          </a:p>
        </p:txBody>
      </p:sp>
    </p:spTree>
    <p:extLst>
      <p:ext uri="{BB962C8B-B14F-4D97-AF65-F5344CB8AC3E}">
        <p14:creationId xmlns:p14="http://schemas.microsoft.com/office/powerpoint/2010/main" val="11465840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Filesystem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Hierarchical organization of folder / directories</a:t>
            </a:r>
          </a:p>
          <a:p>
            <a:r>
              <a:rPr lang="en-US" dirty="0" smtClean="0"/>
              <a:t>E.g., 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 smtClean="0"/>
              <a:t>C:\Users\Jason\Desktop</a:t>
            </a:r>
          </a:p>
          <a:p>
            <a:pPr marL="0" indent="0">
              <a:buNone/>
            </a:pPr>
            <a:r>
              <a:rPr lang="en-US" dirty="0" smtClean="0"/>
              <a:t>/home/</a:t>
            </a:r>
            <a:r>
              <a:rPr lang="en-US" dirty="0" err="1" smtClean="0"/>
              <a:t>jason</a:t>
            </a:r>
            <a:r>
              <a:rPr lang="en-US" dirty="0" smtClean="0"/>
              <a:t>/Desktop</a:t>
            </a:r>
            <a:endParaRPr lang="en-US" dirty="0"/>
          </a:p>
          <a:p>
            <a:endParaRPr lang="en-US" dirty="0" smtClean="0"/>
          </a:p>
          <a:p>
            <a:r>
              <a:rPr lang="en-US" dirty="0" smtClean="0"/>
              <a:t>Slashes denote folders (Win: backslash-\; Mac/Linux: slash-/)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619225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Filesystem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smtClean="0"/>
              <a:t>R and many other interpreted programming languages will operate in a "working directory"</a:t>
            </a:r>
            <a:endParaRPr lang="en-US" dirty="0"/>
          </a:p>
          <a:p>
            <a:pPr lvl="1"/>
            <a:r>
              <a:rPr lang="en-US" dirty="0" smtClean="0"/>
              <a:t>E.g., /home/</a:t>
            </a:r>
            <a:r>
              <a:rPr lang="en-US" dirty="0" err="1" smtClean="0"/>
              <a:t>jason</a:t>
            </a:r>
            <a:endParaRPr lang="en-US" dirty="0" smtClean="0"/>
          </a:p>
          <a:p>
            <a:r>
              <a:rPr lang="en-US" dirty="0" smtClean="0"/>
              <a:t>If a file isn't in this directory, R won't find it, throw and error</a:t>
            </a:r>
            <a:endParaRPr lang="en-US" dirty="0"/>
          </a:p>
          <a:p>
            <a:r>
              <a:rPr lang="en-US" dirty="0" smtClean="0"/>
              <a:t>You can either "change directory" to move the working </a:t>
            </a:r>
            <a:r>
              <a:rPr lang="en-US" dirty="0" err="1" smtClean="0"/>
              <a:t>directorysomewhere</a:t>
            </a:r>
            <a:r>
              <a:rPr lang="en-US" dirty="0" smtClean="0"/>
              <a:t> else, or specify a path to a file outside this directory </a:t>
            </a:r>
          </a:p>
          <a:p>
            <a:pPr marL="0" indent="0">
              <a:buNone/>
            </a:pPr>
            <a:r>
              <a:rPr lang="en-US" sz="1800" dirty="0" err="1" smtClean="0">
                <a:latin typeface="Courier New" charset="0"/>
                <a:ea typeface="Courier New" charset="0"/>
                <a:cs typeface="Courier New" charset="0"/>
              </a:rPr>
              <a:t>setwd</a:t>
            </a:r>
            <a:r>
              <a:rPr lang="en-US" sz="1800" dirty="0" smtClean="0">
                <a:latin typeface="Courier New" charset="0"/>
                <a:ea typeface="Courier New" charset="0"/>
                <a:cs typeface="Courier New" charset="0"/>
              </a:rPr>
              <a:t>("/home/</a:t>
            </a:r>
            <a:r>
              <a:rPr lang="en-US" sz="1800" dirty="0" err="1" smtClean="0">
                <a:latin typeface="Courier New" charset="0"/>
                <a:ea typeface="Courier New" charset="0"/>
                <a:cs typeface="Courier New" charset="0"/>
              </a:rPr>
              <a:t>jason</a:t>
            </a:r>
            <a:r>
              <a:rPr lang="en-US" sz="1800" dirty="0" smtClean="0">
                <a:latin typeface="Courier New" charset="0"/>
                <a:ea typeface="Courier New" charset="0"/>
                <a:cs typeface="Courier New" charset="0"/>
              </a:rPr>
              <a:t>/Desktop")</a:t>
            </a:r>
          </a:p>
          <a:p>
            <a:pPr marL="0" indent="0">
              <a:buNone/>
            </a:pPr>
            <a:r>
              <a:rPr lang="en-US" sz="1800" dirty="0" err="1" smtClean="0">
                <a:latin typeface="Courier New" charset="0"/>
                <a:ea typeface="Courier New" charset="0"/>
                <a:cs typeface="Courier New" charset="0"/>
              </a:rPr>
              <a:t>read.csv</a:t>
            </a:r>
            <a:r>
              <a:rPr lang="en-US" sz="1800" dirty="0" smtClean="0">
                <a:latin typeface="Courier New" charset="0"/>
                <a:ea typeface="Courier New" charset="0"/>
                <a:cs typeface="Courier New" charset="0"/>
              </a:rPr>
              <a:t>("</a:t>
            </a:r>
            <a:r>
              <a:rPr lang="en-US" sz="1800" dirty="0" err="1" smtClean="0">
                <a:latin typeface="Courier New" charset="0"/>
                <a:ea typeface="Courier New" charset="0"/>
                <a:cs typeface="Courier New" charset="0"/>
              </a:rPr>
              <a:t>file.csv</a:t>
            </a:r>
            <a:r>
              <a:rPr lang="en-US" sz="1800" dirty="0" smtClean="0">
                <a:latin typeface="Courier New" charset="0"/>
                <a:ea typeface="Courier New" charset="0"/>
                <a:cs typeface="Courier New" charset="0"/>
              </a:rPr>
              <a:t>")</a:t>
            </a:r>
          </a:p>
          <a:p>
            <a:pPr marL="0" indent="0">
              <a:buNone/>
            </a:pPr>
            <a:r>
              <a:rPr lang="en-US" sz="1800" dirty="0" smtClean="0">
                <a:latin typeface="Courier New" charset="0"/>
                <a:ea typeface="Courier New" charset="0"/>
                <a:cs typeface="Courier New" charset="0"/>
              </a:rPr>
              <a:t>-or-</a:t>
            </a:r>
          </a:p>
          <a:p>
            <a:pPr marL="0" indent="0">
              <a:buNone/>
            </a:pPr>
            <a:r>
              <a:rPr lang="en-US" sz="1800" dirty="0" err="1" smtClean="0">
                <a:latin typeface="Courier New" charset="0"/>
                <a:ea typeface="Courier New" charset="0"/>
                <a:cs typeface="Courier New" charset="0"/>
              </a:rPr>
              <a:t>read.csv</a:t>
            </a:r>
            <a:r>
              <a:rPr lang="en-US" sz="1800" dirty="0" smtClean="0">
                <a:latin typeface="Courier New" charset="0"/>
                <a:ea typeface="Courier New" charset="0"/>
                <a:cs typeface="Courier New" charset="0"/>
              </a:rPr>
              <a:t>("/home/</a:t>
            </a:r>
            <a:r>
              <a:rPr lang="en-US" sz="1800" dirty="0" err="1" smtClean="0">
                <a:latin typeface="Courier New" charset="0"/>
                <a:ea typeface="Courier New" charset="0"/>
                <a:cs typeface="Courier New" charset="0"/>
              </a:rPr>
              <a:t>jason</a:t>
            </a:r>
            <a:r>
              <a:rPr lang="en-US" sz="1800" dirty="0" smtClean="0">
                <a:latin typeface="Courier New" charset="0"/>
                <a:ea typeface="Courier New" charset="0"/>
                <a:cs typeface="Courier New" charset="0"/>
              </a:rPr>
              <a:t>/Desktop/</a:t>
            </a:r>
            <a:r>
              <a:rPr lang="en-US" sz="1800" dirty="0" err="1" smtClean="0">
                <a:latin typeface="Courier New" charset="0"/>
                <a:ea typeface="Courier New" charset="0"/>
                <a:cs typeface="Courier New" charset="0"/>
              </a:rPr>
              <a:t>file.csv</a:t>
            </a:r>
            <a:r>
              <a:rPr lang="en-US" sz="1800" dirty="0" smtClean="0">
                <a:latin typeface="Courier New" charset="0"/>
                <a:ea typeface="Courier New" charset="0"/>
                <a:cs typeface="Courier New" charset="0"/>
              </a:rPr>
              <a:t>")</a:t>
            </a:r>
          </a:p>
          <a:p>
            <a:pPr marL="0" indent="0">
              <a:buNone/>
            </a:pPr>
            <a:r>
              <a:rPr lang="en-US" sz="1800" dirty="0" smtClean="0">
                <a:latin typeface="Courier New" charset="0"/>
                <a:ea typeface="Courier New" charset="0"/>
                <a:cs typeface="Courier New" charset="0"/>
              </a:rPr>
              <a:t>#Read from </a:t>
            </a:r>
            <a:r>
              <a:rPr lang="en-US" sz="1800" dirty="0" err="1" smtClean="0">
                <a:latin typeface="Courier New" charset="0"/>
                <a:ea typeface="Courier New" charset="0"/>
                <a:cs typeface="Courier New" charset="0"/>
              </a:rPr>
              <a:t>file.csv</a:t>
            </a:r>
            <a:r>
              <a:rPr lang="en-US" sz="1800" dirty="0" smtClean="0">
                <a:latin typeface="Courier New" charset="0"/>
                <a:ea typeface="Courier New" charset="0"/>
                <a:cs typeface="Courier New" charset="0"/>
              </a:rPr>
              <a:t> in our Desktop</a:t>
            </a:r>
            <a:endParaRPr lang="en-US" dirty="0">
              <a:latin typeface="Courier New" charset="0"/>
              <a:ea typeface="Courier New" charset="0"/>
              <a:cs typeface="Courier Ne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553782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Absolute vs relative paths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r>
              <a:rPr lang="en-US" dirty="0" smtClean="0"/>
              <a:t>Absolute paths - specific</a:t>
            </a:r>
          </a:p>
          <a:p>
            <a:pPr lvl="1"/>
            <a:r>
              <a:rPr lang="en-US" dirty="0" smtClean="0">
                <a:latin typeface="Courier New" charset="0"/>
                <a:ea typeface="Courier New" charset="0"/>
                <a:cs typeface="Courier New" charset="0"/>
              </a:rPr>
              <a:t>"/home/</a:t>
            </a:r>
            <a:r>
              <a:rPr lang="en-US" dirty="0" err="1" smtClean="0">
                <a:latin typeface="Courier New" charset="0"/>
                <a:ea typeface="Courier New" charset="0"/>
                <a:cs typeface="Courier New" charset="0"/>
              </a:rPr>
              <a:t>jason</a:t>
            </a:r>
            <a:r>
              <a:rPr lang="en-US" dirty="0" smtClean="0">
                <a:latin typeface="Courier New" charset="0"/>
                <a:ea typeface="Courier New" charset="0"/>
                <a:cs typeface="Courier New" charset="0"/>
              </a:rPr>
              <a:t>/Desktop/"</a:t>
            </a:r>
          </a:p>
          <a:p>
            <a:pPr lvl="1"/>
            <a:r>
              <a:rPr lang="en-US" dirty="0" smtClean="0">
                <a:latin typeface="Calibri" charset="0"/>
                <a:ea typeface="Calibri" charset="0"/>
                <a:cs typeface="Calibri" charset="0"/>
              </a:rPr>
              <a:t>Probably fail if you're sharing scripts, unless your name is </a:t>
            </a:r>
            <a:r>
              <a:rPr lang="en-US" dirty="0" err="1" smtClean="0">
                <a:latin typeface="Calibri" charset="0"/>
                <a:ea typeface="Calibri" charset="0"/>
                <a:cs typeface="Calibri" charset="0"/>
              </a:rPr>
              <a:t>jason</a:t>
            </a:r>
            <a:endParaRPr lang="en-US" dirty="0" smtClean="0">
              <a:latin typeface="Calibri" charset="0"/>
              <a:ea typeface="Calibri" charset="0"/>
              <a:cs typeface="Calibri" charset="0"/>
            </a:endParaRPr>
          </a:p>
          <a:p>
            <a:pPr lvl="1"/>
            <a:r>
              <a:rPr lang="en-US" dirty="0" smtClean="0">
                <a:latin typeface="Calibri" charset="0"/>
                <a:ea typeface="Calibri" charset="0"/>
                <a:cs typeface="Calibri" charset="0"/>
              </a:rPr>
              <a:t>User should change</a:t>
            </a:r>
          </a:p>
          <a:p>
            <a:endParaRPr lang="en-US" dirty="0" smtClean="0"/>
          </a:p>
          <a:p>
            <a:r>
              <a:rPr lang="en-US" dirty="0" smtClean="0"/>
              <a:t>Relative paths</a:t>
            </a:r>
          </a:p>
          <a:p>
            <a:pPr lvl="1"/>
            <a:r>
              <a:rPr lang="en-US" dirty="0" smtClean="0"/>
              <a:t>Assume we are working in the home directory  (e.g., "/home/</a:t>
            </a:r>
            <a:r>
              <a:rPr lang="en-US" dirty="0" err="1" smtClean="0"/>
              <a:t>jason</a:t>
            </a:r>
            <a:r>
              <a:rPr lang="en-US" dirty="0" smtClean="0"/>
              <a:t>")</a:t>
            </a:r>
          </a:p>
          <a:p>
            <a:pPr lvl="1"/>
            <a:r>
              <a:rPr lang="en-US" dirty="0" err="1" smtClean="0">
                <a:latin typeface="Courier New" charset="0"/>
                <a:ea typeface="Courier New" charset="0"/>
                <a:cs typeface="Courier New" charset="0"/>
              </a:rPr>
              <a:t>setwd</a:t>
            </a:r>
            <a:r>
              <a:rPr lang="en-US" dirty="0" smtClean="0">
                <a:latin typeface="Courier New" charset="0"/>
                <a:ea typeface="Courier New" charset="0"/>
                <a:cs typeface="Courier New" charset="0"/>
              </a:rPr>
              <a:t>("Desktop")</a:t>
            </a:r>
          </a:p>
          <a:p>
            <a:pPr lvl="1"/>
            <a:r>
              <a:rPr lang="en-US" dirty="0" smtClean="0"/>
              <a:t>Can be easier to type if working within the interpreter</a:t>
            </a:r>
          </a:p>
          <a:p>
            <a:pPr lvl="1"/>
            <a:r>
              <a:rPr lang="en-US" dirty="0" smtClean="0"/>
              <a:t>Good for sharing scripts</a:t>
            </a:r>
            <a:r>
              <a:rPr lang="is-IS" dirty="0" smtClean="0"/>
              <a:t>… in this case, most users have a Desktop</a:t>
            </a:r>
          </a:p>
          <a:p>
            <a:pPr lvl="1"/>
            <a:r>
              <a:rPr lang="is-IS" dirty="0" smtClean="0"/>
              <a:t>If you are "packaging" files / data in subfolders, you know that folder will be there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978624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a variable?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476364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a variable?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793175"/>
            <a:ext cx="7886700" cy="4702628"/>
          </a:xfrm>
        </p:spPr>
        <p:txBody>
          <a:bodyPr>
            <a:normAutofit/>
          </a:bodyPr>
          <a:lstStyle/>
          <a:p>
            <a:r>
              <a:rPr lang="en-US" dirty="0"/>
              <a:t>A placeholder for a piece of information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Information comes in many shapes, sizes, and types</a:t>
            </a:r>
            <a:r>
              <a:rPr lang="is-IS" dirty="0"/>
              <a:t>…</a:t>
            </a:r>
          </a:p>
        </p:txBody>
      </p:sp>
      <p:graphicFrame>
        <p:nvGraphicFramePr>
          <p:cNvPr id="4" name="Content Placeholder 6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144875982"/>
              </p:ext>
            </p:extLst>
          </p:nvPr>
        </p:nvGraphicFramePr>
        <p:xfrm>
          <a:off x="628650" y="3202386"/>
          <a:ext cx="7886699" cy="942103"/>
        </p:xfrm>
        <a:graphic>
          <a:graphicData uri="http://schemas.openxmlformats.org/drawingml/2006/table">
            <a:tbl>
              <a:tblPr/>
              <a:tblGrid>
                <a:gridCol w="1295153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  <a:gridCol w="4108911">
                  <a:extLst>
                    <a:ext uri="{9D8B030D-6E8A-4147-A177-3AD203B41FA5}">
                      <a16:colId xmlns="" xmlns:a16="http://schemas.microsoft.com/office/drawing/2014/main" val="20001"/>
                    </a:ext>
                  </a:extLst>
                </a:gridCol>
                <a:gridCol w="1125897">
                  <a:extLst>
                    <a:ext uri="{9D8B030D-6E8A-4147-A177-3AD203B41FA5}">
                      <a16:colId xmlns="" xmlns:a16="http://schemas.microsoft.com/office/drawing/2014/main" val="20002"/>
                    </a:ext>
                  </a:extLst>
                </a:gridCol>
                <a:gridCol w="1356738">
                  <a:extLst>
                    <a:ext uri="{9D8B030D-6E8A-4147-A177-3AD203B41FA5}">
                      <a16:colId xmlns="" xmlns:a16="http://schemas.microsoft.com/office/drawing/2014/main" val="20003"/>
                    </a:ext>
                  </a:extLst>
                </a:gridCol>
              </a:tblGrid>
              <a:tr h="283409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Function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Description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Example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Explanation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283409">
                <a:tc>
                  <a:txBody>
                    <a:bodyPr/>
                    <a:lstStyle/>
                    <a:p>
                      <a:pPr algn="l" fontAlgn="b"/>
                      <a:r>
                        <a:rPr lang="hr-HR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 &lt;-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Assign what is to the right of the arrow to whatever is left of the arrow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fr-FR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x &lt;- 4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x gets 4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  <a:tr h="283409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=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Assign what is to the right of the = to whatever is left of the =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fr-FR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x = 4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x gets 4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1000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14854008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Types</a:t>
            </a:r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062383561"/>
              </p:ext>
            </p:extLst>
          </p:nvPr>
        </p:nvGraphicFramePr>
        <p:xfrm>
          <a:off x="364245" y="1847658"/>
          <a:ext cx="6785703" cy="47193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261901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  <a:gridCol w="1571281">
                  <a:extLst>
                    <a:ext uri="{9D8B030D-6E8A-4147-A177-3AD203B41FA5}">
                      <a16:colId xmlns="" xmlns:a16="http://schemas.microsoft.com/office/drawing/2014/main" val="20001"/>
                    </a:ext>
                  </a:extLst>
                </a:gridCol>
                <a:gridCol w="2952521">
                  <a:extLst>
                    <a:ext uri="{9D8B030D-6E8A-4147-A177-3AD203B41FA5}">
                      <a16:colId xmlns="" xmlns:a16="http://schemas.microsoft.com/office/drawing/2014/main" val="2000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0" u="sng" dirty="0">
                          <a:ln>
                            <a:noFill/>
                          </a:ln>
                          <a:solidFill>
                            <a:schemeClr val="tx1"/>
                          </a:solidFill>
                        </a:rPr>
                        <a:t>Jason’s conception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0" u="sng" dirty="0">
                          <a:ln>
                            <a:noFill/>
                          </a:ln>
                          <a:solidFill>
                            <a:schemeClr val="tx1"/>
                          </a:solidFill>
                        </a:rPr>
                        <a:t>Data Type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u="sng" dirty="0">
                          <a:ln>
                            <a:noFill/>
                          </a:ln>
                          <a:solidFill>
                            <a:schemeClr val="tx1"/>
                          </a:solidFill>
                        </a:rPr>
                        <a:t>Example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10011"/>
                  </a:ext>
                </a:extLst>
              </a:tr>
              <a:tr h="370840">
                <a:tc rowSpan="3"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ln>
                            <a:noFill/>
                          </a:ln>
                          <a:solidFill>
                            <a:schemeClr val="tx1"/>
                          </a:solidFill>
                        </a:rPr>
                        <a:t>Numbers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1" dirty="0">
                          <a:ln>
                            <a:noFill/>
                          </a:ln>
                          <a:solidFill>
                            <a:schemeClr val="tx1"/>
                          </a:solidFill>
                        </a:rPr>
                        <a:t>Numeric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1" dirty="0">
                          <a:ln>
                            <a:noFill/>
                          </a:ln>
                          <a:solidFill>
                            <a:schemeClr val="tx1"/>
                          </a:solidFill>
                        </a:rPr>
                        <a:t>12.3, 5, 999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endParaRPr lang="en-US" b="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b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</a:rPr>
                        <a:t>Integer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b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</a:rPr>
                        <a:t>2,</a:t>
                      </a:r>
                      <a:r>
                        <a:rPr lang="en-US" sz="1600" b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</a:rPr>
                        <a:t> 3, 4, 99</a:t>
                      </a:r>
                      <a:endParaRPr lang="en-US" sz="1600" b="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endParaRPr lang="en-US" b="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b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</a:rPr>
                        <a:t>Complex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b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</a:rPr>
                        <a:t>2 + 3i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10002"/>
                  </a:ext>
                </a:extLst>
              </a:tr>
              <a:tr h="370840">
                <a:tc rowSpan="2"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ln>
                            <a:noFill/>
                          </a:ln>
                          <a:solidFill>
                            <a:schemeClr val="tx1"/>
                          </a:solidFill>
                        </a:rPr>
                        <a:t>Strings of characters / numbers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1" dirty="0">
                          <a:ln>
                            <a:noFill/>
                          </a:ln>
                          <a:solidFill>
                            <a:schemeClr val="tx1"/>
                          </a:solidFill>
                        </a:rPr>
                        <a:t>Character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1" dirty="0">
                          <a:ln>
                            <a:noFill/>
                          </a:ln>
                          <a:solidFill>
                            <a:schemeClr val="tx1"/>
                          </a:solidFill>
                        </a:rPr>
                        <a:t>“a”, “cat”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10003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pPr algn="ctr"/>
                      <a:endParaRPr lang="en-US" b="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1" dirty="0">
                          <a:ln>
                            <a:noFill/>
                          </a:ln>
                          <a:solidFill>
                            <a:schemeClr val="tx1"/>
                          </a:solidFill>
                        </a:rPr>
                        <a:t>Factor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1" dirty="0">
                          <a:ln>
                            <a:noFill/>
                          </a:ln>
                          <a:solidFill>
                            <a:schemeClr val="tx1"/>
                          </a:solidFill>
                        </a:rPr>
                        <a:t>Male,</a:t>
                      </a:r>
                      <a:r>
                        <a:rPr lang="en-US" b="1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</a:rPr>
                        <a:t> Female</a:t>
                      </a:r>
                      <a:endParaRPr lang="en-US" b="1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ln>
                            <a:noFill/>
                          </a:ln>
                          <a:solidFill>
                            <a:schemeClr val="tx1"/>
                          </a:solidFill>
                        </a:rPr>
                        <a:t>Logical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1" dirty="0">
                          <a:ln>
                            <a:noFill/>
                          </a:ln>
                          <a:solidFill>
                            <a:schemeClr val="tx1"/>
                          </a:solidFill>
                        </a:rPr>
                        <a:t>Logical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1" dirty="0">
                          <a:ln>
                            <a:noFill/>
                          </a:ln>
                          <a:solidFill>
                            <a:schemeClr val="tx1"/>
                          </a:solidFill>
                        </a:rPr>
                        <a:t>TRUE,</a:t>
                      </a:r>
                      <a:r>
                        <a:rPr lang="en-US" b="1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</a:rPr>
                        <a:t> FALSE, T, F</a:t>
                      </a:r>
                      <a:endParaRPr lang="en-US" b="1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10005"/>
                  </a:ext>
                </a:extLst>
              </a:tr>
              <a:tr h="370840">
                <a:tc rowSpan="5"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ln>
                            <a:noFill/>
                          </a:ln>
                          <a:solidFill>
                            <a:schemeClr val="tx1"/>
                          </a:solidFill>
                        </a:rPr>
                        <a:t>Complex objects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b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</a:rPr>
                        <a:t>Lists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b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</a:rPr>
                        <a:t>list(c(2,5,3),21.3,mean)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10006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b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</a:rPr>
                        <a:t>Vectors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b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</a:rPr>
                        <a:t>One-dimensional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10007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endParaRPr lang="en-US" b="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</a:rPr>
                        <a:t>Matrices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b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</a:rPr>
                        <a:t>Two-dimensional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10008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endParaRPr lang="en-US" b="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b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</a:rPr>
                        <a:t>Arrays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b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</a:rPr>
                        <a:t>Multi-dimensional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10009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endParaRPr lang="en-US" b="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1" dirty="0">
                          <a:ln>
                            <a:noFill/>
                          </a:ln>
                          <a:solidFill>
                            <a:schemeClr val="tx1"/>
                          </a:solidFill>
                        </a:rPr>
                        <a:t>Data frames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1" dirty="0">
                          <a:ln>
                            <a:noFill/>
                          </a:ln>
                          <a:solidFill>
                            <a:schemeClr val="tx1"/>
                          </a:solidFill>
                        </a:rPr>
                        <a:t>Multi-dimensional different types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10010"/>
                  </a:ext>
                </a:extLst>
              </a:tr>
            </a:tbl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7315200" y="3290180"/>
            <a:ext cx="1828800" cy="120032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dirty="0"/>
              <a:t>Gender: Male, Female</a:t>
            </a:r>
          </a:p>
          <a:p>
            <a:endParaRPr lang="en-US" dirty="0"/>
          </a:p>
          <a:p>
            <a:r>
              <a:rPr lang="en-US" dirty="0"/>
              <a:t>Condition: A, B</a:t>
            </a:r>
          </a:p>
        </p:txBody>
      </p:sp>
      <p:cxnSp>
        <p:nvCxnSpPr>
          <p:cNvPr id="7" name="Straight Arrow Connector 6"/>
          <p:cNvCxnSpPr/>
          <p:nvPr/>
        </p:nvCxnSpPr>
        <p:spPr>
          <a:xfrm flipV="1">
            <a:off x="6279614" y="3890344"/>
            <a:ext cx="1035586" cy="1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7020282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Types</a:t>
            </a:r>
          </a:p>
        </p:txBody>
      </p:sp>
      <p:pic>
        <p:nvPicPr>
          <p:cNvPr id="4" name="Picture 2" descr="mage result for r data types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9100" y="1825625"/>
            <a:ext cx="8305800" cy="39814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angle 4"/>
          <p:cNvSpPr/>
          <p:nvPr/>
        </p:nvSpPr>
        <p:spPr>
          <a:xfrm>
            <a:off x="1683327" y="6295716"/>
            <a:ext cx="577734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http://</a:t>
            </a:r>
            <a:r>
              <a:rPr lang="en-US" dirty="0" err="1"/>
              <a:t>venus.ifca.unican.es</a:t>
            </a:r>
            <a:r>
              <a:rPr lang="en-US" dirty="0"/>
              <a:t>/</a:t>
            </a:r>
            <a:r>
              <a:rPr lang="en-US" dirty="0" err="1"/>
              <a:t>Rintro</a:t>
            </a:r>
            <a:r>
              <a:rPr lang="en-US" dirty="0"/>
              <a:t>/</a:t>
            </a:r>
            <a:r>
              <a:rPr lang="en-US" dirty="0" err="1"/>
              <a:t>dataStruct.html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9627624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Where to get help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?</a:t>
            </a:r>
            <a:r>
              <a:rPr lang="en-US" dirty="0" err="1">
                <a:latin typeface="Courier New" charset="0"/>
                <a:ea typeface="Courier New" charset="0"/>
                <a:cs typeface="Courier New" charset="0"/>
              </a:rPr>
              <a:t>function_here</a:t>
            </a:r>
            <a:endParaRPr lang="en-US" dirty="0">
              <a:latin typeface="Courier New" charset="0"/>
              <a:ea typeface="Courier New" charset="0"/>
              <a:cs typeface="Courier New" charset="0"/>
            </a:endParaRPr>
          </a:p>
          <a:p>
            <a:pPr marL="0" indent="0">
              <a:buNone/>
            </a:pP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?mean</a:t>
            </a:r>
          </a:p>
          <a:p>
            <a:endParaRPr lang="en-US" dirty="0"/>
          </a:p>
          <a:p>
            <a:r>
              <a:rPr lang="en-US" dirty="0"/>
              <a:t>Jason's preferred method</a:t>
            </a:r>
          </a:p>
          <a:p>
            <a:pPr lvl="1"/>
            <a:r>
              <a:rPr lang="en-US" dirty="0"/>
              <a:t>Google your problem with "r-project" somewhere</a:t>
            </a:r>
          </a:p>
          <a:p>
            <a:pPr lvl="1"/>
            <a:r>
              <a:rPr lang="en-US" dirty="0"/>
              <a:t>Examples:</a:t>
            </a:r>
          </a:p>
          <a:p>
            <a:pPr lvl="2"/>
            <a:r>
              <a:rPr lang="en-US" dirty="0"/>
              <a:t>r-project repeated measures </a:t>
            </a:r>
            <a:r>
              <a:rPr lang="en-US" dirty="0" err="1"/>
              <a:t>anova</a:t>
            </a:r>
            <a:endParaRPr lang="en-US" dirty="0"/>
          </a:p>
          <a:p>
            <a:pPr lvl="2"/>
            <a:r>
              <a:rPr lang="en-US" dirty="0"/>
              <a:t>r-project change column names using </a:t>
            </a:r>
            <a:r>
              <a:rPr lang="en-US" dirty="0" err="1"/>
              <a:t>ddply</a:t>
            </a:r>
            <a:endParaRPr lang="en-US" dirty="0"/>
          </a:p>
          <a:p>
            <a:endParaRPr lang="en-US" dirty="0"/>
          </a:p>
          <a:p>
            <a:pPr lvl="2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848646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Tips and tricks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Tab completion</a:t>
            </a:r>
          </a:p>
          <a:p>
            <a:r>
              <a:rPr lang="en-US"/>
              <a:t>Scrolling through history</a:t>
            </a:r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173449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a function?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312294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Datasets for this section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Disney Vices</a:t>
            </a:r>
          </a:p>
          <a:p>
            <a:pPr lvl="1"/>
            <a:r>
              <a:rPr lang="en-US" dirty="0"/>
              <a:t>If you downloaded the workshop zip</a:t>
            </a:r>
          </a:p>
          <a:p>
            <a:pPr lvl="2"/>
            <a:r>
              <a:rPr lang="en-US" dirty="0"/>
              <a:t>Located: “docs/datasets/</a:t>
            </a:r>
            <a:r>
              <a:rPr lang="en-US" dirty="0" err="1"/>
              <a:t>disney_vices.csv</a:t>
            </a:r>
            <a:r>
              <a:rPr lang="en-US" dirty="0"/>
              <a:t>” </a:t>
            </a:r>
          </a:p>
          <a:p>
            <a:pPr lvl="1"/>
            <a:endParaRPr lang="en-US" dirty="0"/>
          </a:p>
          <a:p>
            <a:pPr lvl="1"/>
            <a:r>
              <a:rPr lang="en-US"/>
              <a:t>Or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"https://</a:t>
            </a:r>
            <a:r>
              <a:rPr lang="en-US" dirty="0" err="1"/>
              <a:t>goo.gl</a:t>
            </a:r>
            <a:r>
              <a:rPr lang="en-US" dirty="0"/>
              <a:t>/KGQ90a"</a:t>
            </a:r>
          </a:p>
        </p:txBody>
      </p:sp>
    </p:spTree>
    <p:extLst>
      <p:ext uri="{BB962C8B-B14F-4D97-AF65-F5344CB8AC3E}">
        <p14:creationId xmlns:p14="http://schemas.microsoft.com/office/powerpoint/2010/main" val="6456013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What is a function?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Something (i.e., an object)</a:t>
            </a:r>
          </a:p>
          <a:p>
            <a:endParaRPr lang="en-US" dirty="0"/>
          </a:p>
          <a:p>
            <a:r>
              <a:rPr lang="en-US" dirty="0"/>
              <a:t>Takes input</a:t>
            </a:r>
          </a:p>
          <a:p>
            <a:endParaRPr lang="en-US" dirty="0"/>
          </a:p>
          <a:p>
            <a:r>
              <a:rPr lang="en-US" dirty="0"/>
              <a:t>Does a bunch of stuff</a:t>
            </a:r>
          </a:p>
          <a:p>
            <a:endParaRPr lang="en-US" dirty="0"/>
          </a:p>
          <a:p>
            <a:r>
              <a:rPr lang="en-US" dirty="0"/>
              <a:t>Returns an output</a:t>
            </a:r>
          </a:p>
        </p:txBody>
      </p:sp>
      <p:pic>
        <p:nvPicPr>
          <p:cNvPr id="3076" name="Picture 4" descr="mage result for function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35782" y="652464"/>
            <a:ext cx="2095500" cy="20764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8" name="Picture 6" descr="mage result for function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40010" y="3016252"/>
            <a:ext cx="3687044" cy="27637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8284734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588820" y="2225582"/>
            <a:ext cx="5796905" cy="2149433"/>
          </a:xfrm>
          <a:prstGeom prst="rect">
            <a:avLst/>
          </a:prstGeom>
          <a:solidFill>
            <a:schemeClr val="accent1">
              <a:alpha val="23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t" anchorCtr="0"/>
          <a:lstStyle/>
          <a:p>
            <a:pPr algn="ctr"/>
            <a:r>
              <a:rPr lang="en-US" b="1" u="sng" dirty="0">
                <a:solidFill>
                  <a:schemeClr val="tx1"/>
                </a:solidFill>
              </a:rPr>
              <a:t>Function</a:t>
            </a:r>
          </a:p>
        </p:txBody>
      </p:sp>
      <p:sp>
        <p:nvSpPr>
          <p:cNvPr id="8" name="Rectangle 7"/>
          <p:cNvSpPr/>
          <p:nvPr/>
        </p:nvSpPr>
        <p:spPr>
          <a:xfrm>
            <a:off x="2588820" y="4545917"/>
            <a:ext cx="5796905" cy="799157"/>
          </a:xfrm>
          <a:prstGeom prst="rect">
            <a:avLst/>
          </a:prstGeom>
          <a:solidFill>
            <a:schemeClr val="accent1">
              <a:alpha val="23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t" anchorCtr="0"/>
          <a:lstStyle/>
          <a:p>
            <a:pPr algn="ctr"/>
            <a:r>
              <a:rPr lang="en-US" b="1" u="sng" dirty="0">
                <a:solidFill>
                  <a:schemeClr val="tx1"/>
                </a:solidFill>
              </a:rPr>
              <a:t>Output</a:t>
            </a:r>
          </a:p>
        </p:txBody>
      </p:sp>
      <p:sp>
        <p:nvSpPr>
          <p:cNvPr id="9" name="Rectangle 8"/>
          <p:cNvSpPr/>
          <p:nvPr/>
        </p:nvSpPr>
        <p:spPr>
          <a:xfrm>
            <a:off x="2588820" y="1255527"/>
            <a:ext cx="5796905" cy="799157"/>
          </a:xfrm>
          <a:prstGeom prst="rect">
            <a:avLst/>
          </a:prstGeom>
          <a:solidFill>
            <a:schemeClr val="accent1">
              <a:alpha val="23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t" anchorCtr="0"/>
          <a:lstStyle/>
          <a:p>
            <a:pPr algn="ctr"/>
            <a:r>
              <a:rPr lang="en-US" b="1" u="sng" dirty="0">
                <a:solidFill>
                  <a:schemeClr val="tx1"/>
                </a:solidFill>
              </a:rPr>
              <a:t>Input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9025" y="151787"/>
            <a:ext cx="7886700" cy="1325563"/>
          </a:xfrm>
          <a:noFill/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/>
          <a:lstStyle/>
          <a:p>
            <a:r>
              <a:rPr lang="en-US" dirty="0"/>
              <a:t>You are a function!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79964" y="1255526"/>
            <a:ext cx="5405762" cy="4089547"/>
          </a:xfrm>
          <a:noFill/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>
            <a:noAutofit/>
          </a:bodyPr>
          <a:lstStyle/>
          <a:p>
            <a:r>
              <a:rPr lang="en-US" sz="1800" b="1" dirty="0"/>
              <a:t>Your data</a:t>
            </a:r>
            <a:r>
              <a:rPr lang="en-US" sz="1800" dirty="0"/>
              <a:t/>
            </a:r>
            <a:br>
              <a:rPr lang="en-US" sz="1800" dirty="0"/>
            </a:br>
            <a:r>
              <a:rPr lang="en-US" sz="1800" dirty="0"/>
              <a:t/>
            </a:r>
            <a:br>
              <a:rPr lang="en-US" sz="1800" dirty="0"/>
            </a:br>
            <a:r>
              <a:rPr lang="en-US" sz="1800" dirty="0"/>
              <a:t/>
            </a:r>
            <a:br>
              <a:rPr lang="en-US" sz="1800" dirty="0"/>
            </a:br>
            <a:endParaRPr lang="en-US" sz="1800" dirty="0"/>
          </a:p>
          <a:p>
            <a:r>
              <a:rPr lang="en-US" sz="1800" b="1" dirty="0"/>
              <a:t>You calculated your means for each subject in each condition</a:t>
            </a:r>
          </a:p>
          <a:p>
            <a:r>
              <a:rPr lang="en-US" sz="1800" b="1" dirty="0"/>
              <a:t>SDs for each subject in each condition</a:t>
            </a:r>
          </a:p>
          <a:p>
            <a:r>
              <a:rPr lang="en-US" sz="1800" b="1" dirty="0"/>
              <a:t>You even found that error where you calculated the mean from the wrong column</a:t>
            </a:r>
            <a:br>
              <a:rPr lang="en-US" sz="1800" b="1" dirty="0"/>
            </a:br>
            <a:r>
              <a:rPr lang="en-US" sz="1800" dirty="0"/>
              <a:t/>
            </a:r>
            <a:br>
              <a:rPr lang="en-US" sz="1800" dirty="0"/>
            </a:br>
            <a:r>
              <a:rPr lang="en-US" sz="1800" dirty="0"/>
              <a:t/>
            </a:r>
            <a:br>
              <a:rPr lang="en-US" sz="1800" dirty="0"/>
            </a:br>
            <a:endParaRPr lang="en-US" sz="1800" dirty="0"/>
          </a:p>
          <a:p>
            <a:r>
              <a:rPr lang="en-US" sz="1800" dirty="0"/>
              <a:t>Your </a:t>
            </a:r>
            <a:r>
              <a:rPr lang="en-US" sz="1800" b="1" dirty="0"/>
              <a:t>spreadsheet</a:t>
            </a:r>
            <a:r>
              <a:rPr lang="en-US" sz="1800" dirty="0"/>
              <a:t> is awesome</a:t>
            </a:r>
          </a:p>
          <a:p>
            <a:pPr lvl="1"/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2774" y="1257562"/>
            <a:ext cx="2042736" cy="2042736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357836" y="5515971"/>
            <a:ext cx="802788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Why not have something do some of the work for you, swap out that old </a:t>
            </a:r>
            <a:r>
              <a:rPr lang="en-US" dirty="0" err="1"/>
              <a:t>jason</a:t>
            </a:r>
            <a:r>
              <a:rPr lang="en-US" dirty="0"/>
              <a:t>() function for a new and improved version</a:t>
            </a:r>
          </a:p>
        </p:txBody>
      </p:sp>
    </p:spTree>
    <p:extLst>
      <p:ext uri="{BB962C8B-B14F-4D97-AF65-F5344CB8AC3E}">
        <p14:creationId xmlns:p14="http://schemas.microsoft.com/office/powerpoint/2010/main" val="173925750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package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R comes linked to a repository of packages</a:t>
            </a:r>
          </a:p>
          <a:p>
            <a:pPr lvl="1"/>
            <a:r>
              <a:rPr lang="en-US" dirty="0"/>
              <a:t>Install a package [choose a download mirror]</a:t>
            </a:r>
          </a:p>
          <a:p>
            <a:pPr lvl="1"/>
            <a:r>
              <a:rPr lang="en-US" dirty="0"/>
              <a:t>Load the package (each time you open R)</a:t>
            </a:r>
          </a:p>
          <a:p>
            <a:endParaRPr lang="en-US" dirty="0"/>
          </a:p>
          <a:p>
            <a:r>
              <a:rPr lang="en-US" dirty="0"/>
              <a:t>E.g., installing packages “</a:t>
            </a:r>
            <a:r>
              <a:rPr lang="en-US" dirty="0" err="1"/>
              <a:t>plyr</a:t>
            </a:r>
            <a:r>
              <a:rPr lang="en-US" dirty="0"/>
              <a:t>” and “reshape”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sz="1800" dirty="0" err="1">
                <a:latin typeface="Courier New" charset="0"/>
                <a:ea typeface="Courier New" charset="0"/>
                <a:cs typeface="Courier New" charset="0"/>
              </a:rPr>
              <a:t>install.packages</a:t>
            </a:r>
            <a:r>
              <a:rPr lang="en-US" sz="1800" dirty="0">
                <a:latin typeface="Courier New" charset="0"/>
                <a:ea typeface="Courier New" charset="0"/>
                <a:cs typeface="Courier New" charset="0"/>
              </a:rPr>
              <a:t>(“</a:t>
            </a:r>
            <a:r>
              <a:rPr lang="en-US" sz="1800" dirty="0" err="1">
                <a:latin typeface="Courier New" charset="0"/>
                <a:ea typeface="Courier New" charset="0"/>
                <a:cs typeface="Courier New" charset="0"/>
              </a:rPr>
              <a:t>dplyr</a:t>
            </a:r>
            <a:r>
              <a:rPr lang="en-US" sz="1800" dirty="0">
                <a:latin typeface="Courier New" charset="0"/>
                <a:ea typeface="Courier New" charset="0"/>
                <a:cs typeface="Courier New" charset="0"/>
              </a:rPr>
              <a:t>”)</a:t>
            </a:r>
          </a:p>
          <a:p>
            <a:pPr marL="0" indent="0">
              <a:buNone/>
            </a:pPr>
            <a:r>
              <a:rPr lang="en-US" sz="1800" dirty="0" err="1">
                <a:latin typeface="Courier New" charset="0"/>
                <a:ea typeface="Courier New" charset="0"/>
                <a:cs typeface="Courier New" charset="0"/>
              </a:rPr>
              <a:t>install.packages</a:t>
            </a:r>
            <a:r>
              <a:rPr lang="en-US" sz="1800" dirty="0">
                <a:latin typeface="Courier New" charset="0"/>
                <a:ea typeface="Courier New" charset="0"/>
                <a:cs typeface="Courier New" charset="0"/>
              </a:rPr>
              <a:t>(“reshape2”)</a:t>
            </a:r>
          </a:p>
          <a:p>
            <a:pPr marL="0" indent="0">
              <a:buNone/>
            </a:pPr>
            <a:r>
              <a:rPr lang="en-US" sz="1800" dirty="0" err="1">
                <a:latin typeface="Courier New" charset="0"/>
                <a:ea typeface="Courier New" charset="0"/>
                <a:cs typeface="Courier New" charset="0"/>
              </a:rPr>
              <a:t>update.packages</a:t>
            </a:r>
            <a:r>
              <a:rPr lang="en-US" sz="1800" dirty="0">
                <a:latin typeface="Courier New" charset="0"/>
                <a:ea typeface="Courier New" charset="0"/>
                <a:cs typeface="Courier New" charset="0"/>
              </a:rPr>
              <a:t>()</a:t>
            </a:r>
          </a:p>
          <a:p>
            <a:pPr marL="0" indent="0">
              <a:buNone/>
            </a:pPr>
            <a:r>
              <a:rPr lang="en-US" sz="1800" dirty="0">
                <a:latin typeface="Courier New" charset="0"/>
                <a:ea typeface="Courier New" charset="0"/>
                <a:cs typeface="Courier New" charset="0"/>
              </a:rPr>
              <a:t>library(</a:t>
            </a:r>
            <a:r>
              <a:rPr lang="en-US" sz="1800" dirty="0" err="1">
                <a:latin typeface="Courier New" charset="0"/>
                <a:ea typeface="Courier New" charset="0"/>
                <a:cs typeface="Courier New" charset="0"/>
              </a:rPr>
              <a:t>dplyr</a:t>
            </a:r>
            <a:r>
              <a:rPr lang="en-US" sz="1800" dirty="0">
                <a:latin typeface="Courier New" charset="0"/>
                <a:ea typeface="Courier New" charset="0"/>
                <a:cs typeface="Courier New" charset="0"/>
              </a:rPr>
              <a:t>)</a:t>
            </a:r>
          </a:p>
          <a:p>
            <a:pPr marL="0" indent="0">
              <a:buNone/>
            </a:pPr>
            <a:r>
              <a:rPr lang="en-US" sz="1800" dirty="0">
                <a:latin typeface="Courier New" charset="0"/>
                <a:ea typeface="Courier New" charset="0"/>
                <a:cs typeface="Courier New" charset="0"/>
              </a:rPr>
              <a:t>library(reshape2)</a:t>
            </a:r>
          </a:p>
        </p:txBody>
      </p:sp>
    </p:spTree>
    <p:extLst>
      <p:ext uri="{BB962C8B-B14F-4D97-AF65-F5344CB8AC3E}">
        <p14:creationId xmlns:p14="http://schemas.microsoft.com/office/powerpoint/2010/main" val="63270677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Packages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Using library() to load a package will attach several functions and datasets to R</a:t>
            </a:r>
            <a:r>
              <a:rPr lang="en-US" smtClean="0"/>
              <a:t>. </a:t>
            </a:r>
          </a:p>
          <a:p>
            <a:endParaRPr lang="en-US"/>
          </a:p>
          <a:p>
            <a:r>
              <a:rPr lang="en-US" smtClean="0"/>
              <a:t>Sometimes </a:t>
            </a:r>
            <a:r>
              <a:rPr lang="en-US" dirty="0" smtClean="0"/>
              <a:t>this </a:t>
            </a:r>
            <a:r>
              <a:rPr lang="en-US" smtClean="0"/>
              <a:t>may overwrite functions and packages available in R. 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641974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Useful Packages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2171700"/>
            <a:ext cx="4629150" cy="3527298"/>
          </a:xfrm>
        </p:spPr>
        <p:txBody>
          <a:bodyPr>
            <a:normAutofit fontScale="40000" lnSpcReduction="20000"/>
          </a:bodyPr>
          <a:lstStyle/>
          <a:p>
            <a:r>
              <a:rPr lang="en-US" sz="4050" dirty="0" err="1"/>
              <a:t>Plyr</a:t>
            </a:r>
            <a:endParaRPr lang="en-US" sz="4050" dirty="0"/>
          </a:p>
          <a:p>
            <a:pPr lvl="1"/>
            <a:r>
              <a:rPr lang="en-US" sz="3200" dirty="0"/>
              <a:t>Information: </a:t>
            </a:r>
            <a:r>
              <a:rPr lang="en-US" sz="3200" dirty="0">
                <a:hlinkClick r:id="rId2"/>
              </a:rPr>
              <a:t>http://plyr.had.co.nz/</a:t>
            </a:r>
            <a:endParaRPr lang="en-US" sz="3200" dirty="0"/>
          </a:p>
          <a:p>
            <a:pPr lvl="1"/>
            <a:r>
              <a:rPr lang="en-US" sz="3600" dirty="0"/>
              <a:t>Installing</a:t>
            </a:r>
          </a:p>
          <a:p>
            <a:pPr lvl="2"/>
            <a:r>
              <a:rPr lang="en-US" sz="2400" dirty="0" err="1">
                <a:latin typeface="Courier New" charset="0"/>
                <a:ea typeface="Courier New" charset="0"/>
                <a:cs typeface="Courier New" charset="0"/>
              </a:rPr>
              <a:t>install.packages</a:t>
            </a:r>
            <a:r>
              <a:rPr lang="en-US" sz="2400" dirty="0">
                <a:latin typeface="Courier New" charset="0"/>
                <a:ea typeface="Courier New" charset="0"/>
                <a:cs typeface="Courier New" charset="0"/>
              </a:rPr>
              <a:t>(“</a:t>
            </a:r>
            <a:r>
              <a:rPr lang="en-US" sz="2400" dirty="0" err="1">
                <a:latin typeface="Courier New" charset="0"/>
                <a:ea typeface="Courier New" charset="0"/>
                <a:cs typeface="Courier New" charset="0"/>
              </a:rPr>
              <a:t>plyr</a:t>
            </a:r>
            <a:r>
              <a:rPr lang="en-US" sz="2400" dirty="0">
                <a:latin typeface="Courier New" charset="0"/>
                <a:ea typeface="Courier New" charset="0"/>
                <a:cs typeface="Courier New" charset="0"/>
              </a:rPr>
              <a:t>”)</a:t>
            </a:r>
          </a:p>
          <a:p>
            <a:r>
              <a:rPr lang="en-US" sz="4000" dirty="0" err="1"/>
              <a:t>Dplyr</a:t>
            </a:r>
            <a:endParaRPr lang="en-US" sz="4000" dirty="0"/>
          </a:p>
          <a:p>
            <a:pPr marL="685800" lvl="2">
              <a:spcBef>
                <a:spcPts val="1000"/>
              </a:spcBef>
            </a:pPr>
            <a:r>
              <a:rPr lang="en-US" sz="3200" dirty="0"/>
              <a:t>Installing</a:t>
            </a:r>
            <a:endParaRPr lang="en-US" sz="4000" dirty="0"/>
          </a:p>
          <a:p>
            <a:pPr lvl="1"/>
            <a:r>
              <a:rPr lang="en-US" sz="3600" dirty="0" err="1">
                <a:latin typeface="Courier New" charset="0"/>
                <a:ea typeface="Courier New" charset="0"/>
                <a:cs typeface="Courier New" charset="0"/>
              </a:rPr>
              <a:t>install.packages</a:t>
            </a:r>
            <a:r>
              <a:rPr lang="en-US" sz="3600" dirty="0">
                <a:latin typeface="Courier New" charset="0"/>
                <a:ea typeface="Courier New" charset="0"/>
                <a:cs typeface="Courier New" charset="0"/>
              </a:rPr>
              <a:t>(“</a:t>
            </a:r>
            <a:r>
              <a:rPr lang="en-US" sz="3600" dirty="0" err="1">
                <a:latin typeface="Courier New" charset="0"/>
                <a:ea typeface="Courier New" charset="0"/>
                <a:cs typeface="Courier New" charset="0"/>
              </a:rPr>
              <a:t>dplyr</a:t>
            </a:r>
            <a:r>
              <a:rPr lang="en-US" sz="3600" dirty="0">
                <a:latin typeface="Courier New" charset="0"/>
                <a:ea typeface="Courier New" charset="0"/>
                <a:cs typeface="Courier New" charset="0"/>
              </a:rPr>
              <a:t>”)</a:t>
            </a:r>
          </a:p>
          <a:p>
            <a:r>
              <a:rPr lang="en-US" sz="3900" dirty="0"/>
              <a:t>reshape</a:t>
            </a:r>
          </a:p>
          <a:p>
            <a:pPr lvl="1"/>
            <a:r>
              <a:rPr lang="en-US" sz="3600" dirty="0">
                <a:hlinkClick r:id="rId3"/>
              </a:rPr>
              <a:t>http://had.co.nz/reshape/</a:t>
            </a:r>
            <a:endParaRPr lang="en-US" sz="3600" dirty="0"/>
          </a:p>
          <a:p>
            <a:pPr lvl="1"/>
            <a:r>
              <a:rPr lang="en-US" sz="3600" dirty="0"/>
              <a:t>Installing</a:t>
            </a:r>
          </a:p>
          <a:p>
            <a:pPr lvl="2"/>
            <a:r>
              <a:rPr lang="en-US" sz="2400" dirty="0" err="1">
                <a:latin typeface="Courier New" charset="0"/>
                <a:ea typeface="Courier New" charset="0"/>
                <a:cs typeface="Courier New" charset="0"/>
              </a:rPr>
              <a:t>install.packages</a:t>
            </a:r>
            <a:r>
              <a:rPr lang="en-US" sz="2400" dirty="0">
                <a:latin typeface="Courier New" charset="0"/>
                <a:ea typeface="Courier New" charset="0"/>
                <a:cs typeface="Courier New" charset="0"/>
              </a:rPr>
              <a:t>(“reshape”)</a:t>
            </a:r>
          </a:p>
          <a:p>
            <a:r>
              <a:rPr lang="en-US" sz="3900" dirty="0"/>
              <a:t>ggplot2</a:t>
            </a:r>
          </a:p>
          <a:p>
            <a:pPr lvl="1"/>
            <a:r>
              <a:rPr lang="en-US" sz="3600" dirty="0">
                <a:hlinkClick r:id="rId4"/>
              </a:rPr>
              <a:t>http://ggplot2.org</a:t>
            </a:r>
            <a:endParaRPr lang="en-US" sz="3600" dirty="0"/>
          </a:p>
          <a:p>
            <a:pPr lvl="1"/>
            <a:r>
              <a:rPr lang="en-US" sz="3600" dirty="0"/>
              <a:t>Installing</a:t>
            </a:r>
          </a:p>
          <a:p>
            <a:pPr lvl="2"/>
            <a:r>
              <a:rPr lang="en-US" sz="2475" dirty="0" err="1">
                <a:latin typeface="Courier New" charset="0"/>
                <a:ea typeface="Courier New" charset="0"/>
                <a:cs typeface="Courier New" charset="0"/>
              </a:rPr>
              <a:t>install.packages</a:t>
            </a:r>
            <a:r>
              <a:rPr lang="en-US" sz="2475" dirty="0">
                <a:latin typeface="Courier New" charset="0"/>
                <a:ea typeface="Courier New" charset="0"/>
                <a:cs typeface="Courier New" charset="0"/>
              </a:rPr>
              <a:t>(“ggplot2”)</a:t>
            </a:r>
          </a:p>
          <a:p>
            <a:endParaRPr lang="en-US" sz="2700" dirty="0"/>
          </a:p>
        </p:txBody>
      </p:sp>
      <p:pic>
        <p:nvPicPr>
          <p:cNvPr id="6" name="Picture 2" descr="http://plyr.had.co.nz/pliers.png"/>
          <p:cNvPicPr>
            <a:picLocks noGrp="1" noChangeAspect="1" noChangeArrowheads="1"/>
          </p:cNvPicPr>
          <p:nvPr>
            <p:ph sz="half" idx="2"/>
          </p:nvPr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629150" y="3279872"/>
            <a:ext cx="3886200" cy="14428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167157" y="1176338"/>
            <a:ext cx="1428750" cy="1990725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5888111" y="3167062"/>
            <a:ext cx="2032608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350" dirty="0"/>
              <a:t>Hadley Wickham – R-</a:t>
            </a:r>
            <a:r>
              <a:rPr lang="en-US" sz="1350" dirty="0" err="1"/>
              <a:t>diety</a:t>
            </a:r>
            <a:endParaRPr lang="en-US" sz="1350" dirty="0"/>
          </a:p>
        </p:txBody>
      </p:sp>
    </p:spTree>
    <p:extLst>
      <p:ext uri="{BB962C8B-B14F-4D97-AF65-F5344CB8AC3E}">
        <p14:creationId xmlns:p14="http://schemas.microsoft.com/office/powerpoint/2010/main" val="171116390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391348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Reading data into and out of 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The CSV</a:t>
            </a:r>
          </a:p>
          <a:p>
            <a:pPr lvl="1"/>
            <a:r>
              <a:rPr lang="en-US" dirty="0"/>
              <a:t>Comma separated values</a:t>
            </a:r>
          </a:p>
          <a:p>
            <a:pPr lvl="1"/>
            <a:r>
              <a:rPr lang="en-US" dirty="0"/>
              <a:t>Lose formatting from excel (highlights; worksheets; etc.)</a:t>
            </a:r>
          </a:p>
          <a:p>
            <a:endParaRPr lang="en-US" dirty="0"/>
          </a:p>
          <a:p>
            <a:r>
              <a:rPr lang="en-US" dirty="0"/>
              <a:t>The </a:t>
            </a:r>
            <a:r>
              <a:rPr lang="en-US" dirty="0" err="1"/>
              <a:t>disney</a:t>
            </a:r>
            <a:r>
              <a:rPr lang="en-US" dirty="0"/>
              <a:t> vices dataset</a:t>
            </a:r>
          </a:p>
          <a:p>
            <a:pPr lvl="1"/>
            <a:endParaRPr lang="en-US" dirty="0"/>
          </a:p>
          <a:p>
            <a:pPr marL="0" indent="0">
              <a:buNone/>
            </a:pPr>
            <a:r>
              <a:rPr lang="en-US" sz="2000" dirty="0">
                <a:latin typeface="Courier New" charset="0"/>
                <a:ea typeface="Courier New" charset="0"/>
                <a:cs typeface="Courier New" charset="0"/>
              </a:rPr>
              <a:t>vices &lt;- </a:t>
            </a:r>
            <a:r>
              <a:rPr lang="en-US" sz="2000" dirty="0" err="1">
                <a:latin typeface="Courier New" charset="0"/>
                <a:ea typeface="Courier New" charset="0"/>
                <a:cs typeface="Courier New" charset="0"/>
              </a:rPr>
              <a:t>read.csv</a:t>
            </a:r>
            <a:r>
              <a:rPr lang="en-US" sz="2000" dirty="0">
                <a:latin typeface="Courier New" charset="0"/>
                <a:ea typeface="Courier New" charset="0"/>
                <a:cs typeface="Courier New" charset="0"/>
              </a:rPr>
              <a:t>(“</a:t>
            </a:r>
            <a:r>
              <a:rPr lang="en-US" sz="2000" dirty="0" err="1">
                <a:latin typeface="Courier New" charset="0"/>
                <a:ea typeface="Courier New" charset="0"/>
                <a:cs typeface="Courier New" charset="0"/>
              </a:rPr>
              <a:t>disney_vices.csv</a:t>
            </a:r>
            <a:r>
              <a:rPr lang="en-US" sz="2000" dirty="0">
                <a:latin typeface="Courier New" charset="0"/>
                <a:ea typeface="Courier New" charset="0"/>
                <a:cs typeface="Courier New" charset="0"/>
              </a:rPr>
              <a:t>”)</a:t>
            </a:r>
          </a:p>
          <a:p>
            <a:pPr marL="0" indent="0">
              <a:buNone/>
            </a:pPr>
            <a:r>
              <a:rPr lang="en-US" sz="2000" dirty="0">
                <a:latin typeface="Courier New" charset="0"/>
                <a:ea typeface="Courier New" charset="0"/>
                <a:cs typeface="Courier New" charset="0"/>
              </a:rPr>
              <a:t>[do a bunch of stuff to your data]</a:t>
            </a:r>
          </a:p>
          <a:p>
            <a:pPr marL="0" indent="0">
              <a:buNone/>
            </a:pPr>
            <a:r>
              <a:rPr lang="en-US" sz="2000" dirty="0" err="1">
                <a:latin typeface="Courier New" charset="0"/>
                <a:ea typeface="Courier New" charset="0"/>
                <a:cs typeface="Courier New" charset="0"/>
              </a:rPr>
              <a:t>write.csv</a:t>
            </a:r>
            <a:r>
              <a:rPr lang="en-US" sz="2000">
                <a:latin typeface="Courier New" charset="0"/>
                <a:ea typeface="Courier New" charset="0"/>
                <a:cs typeface="Courier New" charset="0"/>
              </a:rPr>
              <a:t>(vices, </a:t>
            </a:r>
            <a:r>
              <a:rPr lang="en-US" sz="2000" dirty="0">
                <a:latin typeface="Courier New" charset="0"/>
                <a:ea typeface="Courier New" charset="0"/>
                <a:cs typeface="Courier New" charset="0"/>
              </a:rPr>
              <a:t>“</a:t>
            </a:r>
            <a:r>
              <a:rPr lang="en-US" sz="2000" dirty="0" err="1">
                <a:latin typeface="Courier New" charset="0"/>
                <a:ea typeface="Courier New" charset="0"/>
                <a:cs typeface="Courier New" charset="0"/>
              </a:rPr>
              <a:t>disney_vices_updated.csv</a:t>
            </a:r>
            <a:r>
              <a:rPr lang="en-US" sz="2000" dirty="0">
                <a:latin typeface="Courier New" charset="0"/>
                <a:ea typeface="Courier New" charset="0"/>
                <a:cs typeface="Courier New" charset="0"/>
              </a:rPr>
              <a:t>”)</a:t>
            </a:r>
          </a:p>
        </p:txBody>
      </p:sp>
    </p:spTree>
    <p:extLst>
      <p:ext uri="{BB962C8B-B14F-4D97-AF65-F5344CB8AC3E}">
        <p14:creationId xmlns:p14="http://schemas.microsoft.com/office/powerpoint/2010/main" val="56707480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Benefits of </a:t>
            </a:r>
            <a:r>
              <a:rPr lang="en-US" dirty="0" err="1"/>
              <a:t>plyr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half"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u="sng" dirty="0"/>
              <a:t>Big benefits!</a:t>
            </a:r>
          </a:p>
          <a:p>
            <a:r>
              <a:rPr lang="en-US" dirty="0"/>
              <a:t>You can </a:t>
            </a:r>
            <a:r>
              <a:rPr lang="en-US" dirty="0" err="1"/>
              <a:t>summarise</a:t>
            </a:r>
            <a:r>
              <a:rPr lang="en-US" dirty="0"/>
              <a:t> your data into a new </a:t>
            </a:r>
            <a:r>
              <a:rPr lang="en-US" dirty="0" err="1"/>
              <a:t>data.frame</a:t>
            </a:r>
            <a:endParaRPr lang="en-US" dirty="0"/>
          </a:p>
          <a:p>
            <a:endParaRPr lang="en-US" dirty="0"/>
          </a:p>
          <a:p>
            <a:r>
              <a:rPr lang="en-US" dirty="0"/>
              <a:t>You can transform your original trial-level data to have the values</a:t>
            </a:r>
          </a:p>
          <a:p>
            <a:pPr lvl="1"/>
            <a:r>
              <a:rPr lang="en-US" dirty="0"/>
              <a:t>Allows you to do stuff with these values in the trial-level frame later!</a:t>
            </a:r>
          </a:p>
          <a:p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4316798" y="3217417"/>
            <a:ext cx="2904274" cy="646331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US" sz="1200" dirty="0">
                <a:latin typeface="Courier New" pitchFamily="49" charset="0"/>
                <a:cs typeface="Courier New" pitchFamily="49" charset="0"/>
              </a:rPr>
              <a:t>subject     </a:t>
            </a:r>
            <a:r>
              <a:rPr lang="en-US" sz="1200" dirty="0" err="1">
                <a:latin typeface="Courier New" pitchFamily="49" charset="0"/>
                <a:cs typeface="Courier New" pitchFamily="49" charset="0"/>
              </a:rPr>
              <a:t>mean_RT</a:t>
            </a:r>
            <a:r>
              <a:rPr lang="en-US" sz="1200" dirty="0">
                <a:latin typeface="Courier New" pitchFamily="49" charset="0"/>
                <a:cs typeface="Courier New" pitchFamily="49" charset="0"/>
              </a:rPr>
              <a:t>	</a:t>
            </a:r>
            <a:r>
              <a:rPr lang="en-US" sz="1200" dirty="0" err="1">
                <a:latin typeface="Courier New" pitchFamily="49" charset="0"/>
                <a:cs typeface="Courier New" pitchFamily="49" charset="0"/>
              </a:rPr>
              <a:t>sd_RT</a:t>
            </a:r>
            <a:endParaRPr lang="en-US" sz="1200" dirty="0">
              <a:latin typeface="Courier New" pitchFamily="49" charset="0"/>
              <a:cs typeface="Courier New" pitchFamily="49" charset="0"/>
            </a:endParaRPr>
          </a:p>
          <a:p>
            <a:r>
              <a:rPr lang="en-US" sz="1200" dirty="0">
                <a:latin typeface="Courier New" pitchFamily="49" charset="0"/>
                <a:cs typeface="Courier New" pitchFamily="49" charset="0"/>
              </a:rPr>
              <a:t>1           364.25	163.64</a:t>
            </a:r>
          </a:p>
          <a:p>
            <a:r>
              <a:rPr lang="en-US" sz="1200" dirty="0">
                <a:latin typeface="Courier New" pitchFamily="49" charset="0"/>
                <a:cs typeface="Courier New" pitchFamily="49" charset="0"/>
              </a:rPr>
              <a:t>2           307.25	4.57</a:t>
            </a:r>
          </a:p>
        </p:txBody>
      </p:sp>
      <p:sp>
        <p:nvSpPr>
          <p:cNvPr id="10" name="Rectangle 9"/>
          <p:cNvSpPr/>
          <p:nvPr/>
        </p:nvSpPr>
        <p:spPr>
          <a:xfrm>
            <a:off x="5118275" y="943485"/>
            <a:ext cx="2904274" cy="1754326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US" sz="1200" dirty="0">
                <a:latin typeface="Courier New" pitchFamily="49" charset="0"/>
                <a:cs typeface="Courier New" pitchFamily="49" charset="0"/>
              </a:rPr>
              <a:t>trial  subject    RT </a:t>
            </a:r>
          </a:p>
          <a:p>
            <a:r>
              <a:rPr lang="en-US" sz="1200" dirty="0">
                <a:latin typeface="Courier New" pitchFamily="49" charset="0"/>
                <a:cs typeface="Courier New" pitchFamily="49" charset="0"/>
              </a:rPr>
              <a:t>1         1       250</a:t>
            </a:r>
          </a:p>
          <a:p>
            <a:r>
              <a:rPr lang="en-US" sz="1200" dirty="0">
                <a:latin typeface="Courier New" pitchFamily="49" charset="0"/>
                <a:cs typeface="Courier New" pitchFamily="49" charset="0"/>
              </a:rPr>
              <a:t>2         1       350</a:t>
            </a:r>
          </a:p>
          <a:p>
            <a:r>
              <a:rPr lang="en-US" sz="1200" dirty="0">
                <a:latin typeface="Courier New" pitchFamily="49" charset="0"/>
                <a:cs typeface="Courier New" pitchFamily="49" charset="0"/>
              </a:rPr>
              <a:t>3         1       257</a:t>
            </a:r>
          </a:p>
          <a:p>
            <a:r>
              <a:rPr lang="en-US" sz="1200" dirty="0">
                <a:latin typeface="Courier New" pitchFamily="49" charset="0"/>
                <a:cs typeface="Courier New" pitchFamily="49" charset="0"/>
              </a:rPr>
              <a:t>4         1       600</a:t>
            </a:r>
          </a:p>
          <a:p>
            <a:r>
              <a:rPr lang="en-US" sz="1200" dirty="0">
                <a:latin typeface="Courier New" pitchFamily="49" charset="0"/>
                <a:cs typeface="Courier New" pitchFamily="49" charset="0"/>
              </a:rPr>
              <a:t>1         2       302</a:t>
            </a:r>
          </a:p>
          <a:p>
            <a:r>
              <a:rPr lang="en-US" sz="1200" dirty="0">
                <a:latin typeface="Courier New" pitchFamily="49" charset="0"/>
                <a:cs typeface="Courier New" pitchFamily="49" charset="0"/>
              </a:rPr>
              <a:t>2         2       310</a:t>
            </a:r>
          </a:p>
          <a:p>
            <a:r>
              <a:rPr lang="en-US" sz="1200" dirty="0">
                <a:latin typeface="Courier New" pitchFamily="49" charset="0"/>
                <a:cs typeface="Courier New" pitchFamily="49" charset="0"/>
              </a:rPr>
              <a:t>3         2       305</a:t>
            </a:r>
          </a:p>
          <a:p>
            <a:r>
              <a:rPr lang="en-US" sz="1200" dirty="0">
                <a:latin typeface="Courier New" pitchFamily="49" charset="0"/>
                <a:cs typeface="Courier New" pitchFamily="49" charset="0"/>
              </a:rPr>
              <a:t>4         2       312</a:t>
            </a:r>
          </a:p>
        </p:txBody>
      </p:sp>
      <p:cxnSp>
        <p:nvCxnSpPr>
          <p:cNvPr id="11" name="Straight Arrow Connector 10"/>
          <p:cNvCxnSpPr>
            <a:endCxn id="9" idx="0"/>
          </p:cNvCxnSpPr>
          <p:nvPr/>
        </p:nvCxnSpPr>
        <p:spPr>
          <a:xfrm>
            <a:off x="5768935" y="2691253"/>
            <a:ext cx="0" cy="526164"/>
          </a:xfrm>
          <a:prstGeom prst="straightConnector1">
            <a:avLst/>
          </a:prstGeom>
          <a:ln w="8572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Rectangle 2"/>
          <p:cNvSpPr/>
          <p:nvPr/>
        </p:nvSpPr>
        <p:spPr>
          <a:xfrm>
            <a:off x="4994335" y="3938519"/>
            <a:ext cx="4053268" cy="216982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US" sz="1350" dirty="0">
                <a:latin typeface="Courier New" pitchFamily="49" charset="0"/>
                <a:cs typeface="Courier New" pitchFamily="49" charset="0"/>
              </a:rPr>
              <a:t>trial  subject    RT		</a:t>
            </a:r>
            <a:r>
              <a:rPr lang="en-US" sz="1350" dirty="0" err="1">
                <a:latin typeface="Courier New" pitchFamily="49" charset="0"/>
                <a:cs typeface="Courier New" pitchFamily="49" charset="0"/>
              </a:rPr>
              <a:t>mean_RT</a:t>
            </a:r>
            <a:r>
              <a:rPr lang="en-US" sz="1350" dirty="0">
                <a:latin typeface="Courier New" pitchFamily="49" charset="0"/>
                <a:cs typeface="Courier New" pitchFamily="49" charset="0"/>
              </a:rPr>
              <a:t> </a:t>
            </a:r>
          </a:p>
          <a:p>
            <a:r>
              <a:rPr lang="en-US" sz="1350" dirty="0">
                <a:latin typeface="Courier New" pitchFamily="49" charset="0"/>
                <a:cs typeface="Courier New" pitchFamily="49" charset="0"/>
              </a:rPr>
              <a:t>1         1       250	364.25</a:t>
            </a:r>
          </a:p>
          <a:p>
            <a:r>
              <a:rPr lang="en-US" sz="1350" dirty="0">
                <a:latin typeface="Courier New" pitchFamily="49" charset="0"/>
                <a:cs typeface="Courier New" pitchFamily="49" charset="0"/>
              </a:rPr>
              <a:t>2         1       350	364.25</a:t>
            </a:r>
          </a:p>
          <a:p>
            <a:r>
              <a:rPr lang="en-US" sz="1350" dirty="0">
                <a:latin typeface="Courier New" pitchFamily="49" charset="0"/>
                <a:cs typeface="Courier New" pitchFamily="49" charset="0"/>
              </a:rPr>
              <a:t>3         1       257	364.25</a:t>
            </a:r>
          </a:p>
          <a:p>
            <a:r>
              <a:rPr lang="en-US" sz="1350" dirty="0">
                <a:latin typeface="Courier New" pitchFamily="49" charset="0"/>
                <a:cs typeface="Courier New" pitchFamily="49" charset="0"/>
              </a:rPr>
              <a:t>4         1       600	364.25</a:t>
            </a:r>
          </a:p>
          <a:p>
            <a:r>
              <a:rPr lang="en-US" sz="1350" dirty="0">
                <a:latin typeface="Courier New" pitchFamily="49" charset="0"/>
                <a:cs typeface="Courier New" pitchFamily="49" charset="0"/>
              </a:rPr>
              <a:t>1         2       302	307.25</a:t>
            </a:r>
          </a:p>
          <a:p>
            <a:r>
              <a:rPr lang="en-US" sz="1350" dirty="0">
                <a:latin typeface="Courier New" pitchFamily="49" charset="0"/>
                <a:cs typeface="Courier New" pitchFamily="49" charset="0"/>
              </a:rPr>
              <a:t>2         2       310	307.25</a:t>
            </a:r>
          </a:p>
          <a:p>
            <a:r>
              <a:rPr lang="en-US" sz="1350" dirty="0">
                <a:latin typeface="Courier New" pitchFamily="49" charset="0"/>
                <a:cs typeface="Courier New" pitchFamily="49" charset="0"/>
              </a:rPr>
              <a:t>3         2       305	307.25</a:t>
            </a:r>
          </a:p>
          <a:p>
            <a:r>
              <a:rPr lang="en-US" sz="1350" dirty="0">
                <a:latin typeface="Courier New" pitchFamily="49" charset="0"/>
                <a:cs typeface="Courier New" pitchFamily="49" charset="0"/>
              </a:rPr>
              <a:t>4         2       312	307.25</a:t>
            </a:r>
          </a:p>
        </p:txBody>
      </p:sp>
      <p:cxnSp>
        <p:nvCxnSpPr>
          <p:cNvPr id="12" name="Straight Arrow Connector 11"/>
          <p:cNvCxnSpPr/>
          <p:nvPr/>
        </p:nvCxnSpPr>
        <p:spPr>
          <a:xfrm>
            <a:off x="7734069" y="2674729"/>
            <a:ext cx="8035" cy="1263791"/>
          </a:xfrm>
          <a:prstGeom prst="straightConnector1">
            <a:avLst/>
          </a:prstGeom>
          <a:ln w="8572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tangle 13"/>
          <p:cNvSpPr/>
          <p:nvPr/>
        </p:nvSpPr>
        <p:spPr>
          <a:xfrm>
            <a:off x="5309948" y="2715574"/>
            <a:ext cx="995785" cy="30008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>
            <a:spAutoFit/>
          </a:bodyPr>
          <a:lstStyle/>
          <a:p>
            <a:r>
              <a:rPr lang="en-US" sz="1350" dirty="0" err="1"/>
              <a:t>summarise</a:t>
            </a:r>
            <a:r>
              <a:rPr lang="en-US" sz="1350" dirty="0"/>
              <a:t> </a:t>
            </a:r>
          </a:p>
        </p:txBody>
      </p:sp>
      <p:sp>
        <p:nvSpPr>
          <p:cNvPr id="15" name="Rectangle 14"/>
          <p:cNvSpPr/>
          <p:nvPr/>
        </p:nvSpPr>
        <p:spPr>
          <a:xfrm>
            <a:off x="7314682" y="2895691"/>
            <a:ext cx="918393" cy="30008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>
            <a:spAutoFit/>
          </a:bodyPr>
          <a:lstStyle/>
          <a:p>
            <a:r>
              <a:rPr lang="en-US" sz="1350"/>
              <a:t>transform </a:t>
            </a:r>
          </a:p>
        </p:txBody>
      </p:sp>
    </p:spTree>
    <p:extLst>
      <p:ext uri="{BB962C8B-B14F-4D97-AF65-F5344CB8AC3E}">
        <p14:creationId xmlns:p14="http://schemas.microsoft.com/office/powerpoint/2010/main" val="111472642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>
                <a:ea typeface="Courier New" charset="0"/>
                <a:cs typeface="Courier New" charset="0"/>
              </a:rPr>
              <a:t>Summarize the mean number of seconds alcohol is used for each of the companies</a:t>
            </a:r>
          </a:p>
          <a:p>
            <a:pPr marL="0" indent="0">
              <a:buNone/>
            </a:pPr>
            <a:r>
              <a:rPr lang="en-US" dirty="0" err="1">
                <a:latin typeface="Courier New" charset="0"/>
                <a:ea typeface="Courier New" charset="0"/>
                <a:cs typeface="Courier New" charset="0"/>
              </a:rPr>
              <a:t>ddply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(data, .(Company), </a:t>
            </a:r>
            <a:r>
              <a:rPr lang="en-US" dirty="0" err="1">
                <a:latin typeface="Courier New" charset="0"/>
                <a:ea typeface="Courier New" charset="0"/>
                <a:cs typeface="Courier New" charset="0"/>
              </a:rPr>
              <a:t>summarise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, </a:t>
            </a:r>
            <a:r>
              <a:rPr lang="en-US" dirty="0" err="1">
                <a:latin typeface="Courier New" charset="0"/>
                <a:ea typeface="Courier New" charset="0"/>
                <a:cs typeface="Courier New" charset="0"/>
              </a:rPr>
              <a:t>mAlcohol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=mean(</a:t>
            </a:r>
            <a:r>
              <a:rPr lang="en-US" dirty="0" err="1">
                <a:latin typeface="Courier New" charset="0"/>
                <a:ea typeface="Courier New" charset="0"/>
                <a:cs typeface="Courier New" charset="0"/>
              </a:rPr>
              <a:t>Alcohol_Seconds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))</a:t>
            </a:r>
          </a:p>
          <a:p>
            <a:pPr marL="0" indent="0">
              <a:buNone/>
            </a:pPr>
            <a:endParaRPr lang="en-US" dirty="0"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dirty="0">
                <a:ea typeface="Courier New" charset="0"/>
                <a:cs typeface="Courier New" charset="0"/>
              </a:rPr>
              <a:t>Compute the mean number of seconds alcohol is used for each of the companies, and add it back to the original dataset</a:t>
            </a:r>
          </a:p>
          <a:p>
            <a:pPr marL="0" indent="0">
              <a:buNone/>
            </a:pPr>
            <a:endParaRPr lang="en-US" dirty="0">
              <a:latin typeface="Courier New" charset="0"/>
              <a:ea typeface="Courier New" charset="0"/>
              <a:cs typeface="Courier New" charset="0"/>
            </a:endParaRPr>
          </a:p>
          <a:p>
            <a:pPr marL="0" indent="0">
              <a:buNone/>
            </a:pPr>
            <a:r>
              <a:rPr lang="en-US" dirty="0" err="1">
                <a:latin typeface="Courier New" charset="0"/>
                <a:ea typeface="Courier New" charset="0"/>
                <a:cs typeface="Courier New" charset="0"/>
              </a:rPr>
              <a:t>ddply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(data, .(Company), transform, </a:t>
            </a:r>
            <a:r>
              <a:rPr lang="en-US" dirty="0" err="1">
                <a:latin typeface="Courier New" charset="0"/>
                <a:ea typeface="Courier New" charset="0"/>
                <a:cs typeface="Courier New" charset="0"/>
              </a:rPr>
              <a:t>mAlcohol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=mean(</a:t>
            </a:r>
            <a:r>
              <a:rPr lang="en-US" dirty="0" err="1">
                <a:latin typeface="Courier New" charset="0"/>
                <a:ea typeface="Courier New" charset="0"/>
                <a:cs typeface="Courier New" charset="0"/>
              </a:rPr>
              <a:t>Alcohol_Seconds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))</a:t>
            </a:r>
          </a:p>
          <a:p>
            <a:pPr marL="0" indent="0">
              <a:buNone/>
            </a:pPr>
            <a:endParaRPr lang="en-US" dirty="0">
              <a:latin typeface="Courier New" charset="0"/>
              <a:ea typeface="Courier New" charset="0"/>
              <a:cs typeface="Courier Ne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5967174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Benefits of reshape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Where </a:t>
            </a:r>
            <a:r>
              <a:rPr lang="en-US" dirty="0" err="1"/>
              <a:t>ddply</a:t>
            </a:r>
            <a:r>
              <a:rPr lang="en-US" dirty="0"/>
              <a:t> executes some operation for each subset of your data</a:t>
            </a:r>
          </a:p>
          <a:p>
            <a:r>
              <a:rPr lang="en-US" dirty="0"/>
              <a:t>Reshape converts between long and wide formats of data</a:t>
            </a:r>
          </a:p>
          <a:p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11530" y="3353108"/>
            <a:ext cx="5032471" cy="1076325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600" y="3042048"/>
            <a:ext cx="3497743" cy="1971316"/>
          </a:xfrm>
          <a:prstGeom prst="rect">
            <a:avLst/>
          </a:prstGeom>
        </p:spPr>
      </p:pic>
      <p:cxnSp>
        <p:nvCxnSpPr>
          <p:cNvPr id="11" name="Straight Arrow Connector 10"/>
          <p:cNvCxnSpPr/>
          <p:nvPr/>
        </p:nvCxnSpPr>
        <p:spPr>
          <a:xfrm flipV="1">
            <a:off x="3714293" y="3858220"/>
            <a:ext cx="397236" cy="701"/>
          </a:xfrm>
          <a:prstGeom prst="straightConnector1">
            <a:avLst/>
          </a:prstGeom>
          <a:ln w="8572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456032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Using R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An overview</a:t>
            </a:r>
          </a:p>
        </p:txBody>
      </p:sp>
    </p:spTree>
    <p:extLst>
      <p:ext uri="{BB962C8B-B14F-4D97-AF65-F5344CB8AC3E}">
        <p14:creationId xmlns:p14="http://schemas.microsoft.com/office/powerpoint/2010/main" val="116277288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Outline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numCol="2">
            <a:normAutofit fontScale="92500"/>
          </a:bodyPr>
          <a:lstStyle/>
          <a:p>
            <a:r>
              <a:rPr lang="en-US" dirty="0"/>
              <a:t>Opening R</a:t>
            </a:r>
          </a:p>
          <a:p>
            <a:endParaRPr lang="en-US" dirty="0"/>
          </a:p>
          <a:p>
            <a:r>
              <a:rPr lang="en-US" dirty="0"/>
              <a:t>R as a calculator</a:t>
            </a:r>
          </a:p>
          <a:p>
            <a:endParaRPr lang="en-US" dirty="0"/>
          </a:p>
          <a:p>
            <a:r>
              <a:rPr lang="en-US" dirty="0"/>
              <a:t>Scripts</a:t>
            </a:r>
          </a:p>
          <a:p>
            <a:endParaRPr lang="en-US" dirty="0"/>
          </a:p>
          <a:p>
            <a:r>
              <a:rPr lang="en-US" dirty="0"/>
              <a:t>Variables</a:t>
            </a:r>
          </a:p>
          <a:p>
            <a:endParaRPr lang="en-US" dirty="0"/>
          </a:p>
          <a:p>
            <a:r>
              <a:rPr lang="en-US" dirty="0"/>
              <a:t>Functions</a:t>
            </a:r>
          </a:p>
          <a:p>
            <a:endParaRPr lang="en-US" dirty="0"/>
          </a:p>
          <a:p>
            <a:r>
              <a:rPr lang="en-US" dirty="0"/>
              <a:t>Packages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Reading data into and out of R</a:t>
            </a:r>
          </a:p>
          <a:p>
            <a:pPr lvl="1"/>
            <a:r>
              <a:rPr lang="en-US" dirty="0" err="1"/>
              <a:t>read.csv</a:t>
            </a:r>
            <a:endParaRPr lang="en-US" dirty="0"/>
          </a:p>
          <a:p>
            <a:pPr lvl="1"/>
            <a:r>
              <a:rPr lang="en-US" dirty="0" err="1"/>
              <a:t>write.csv</a:t>
            </a:r>
            <a:endParaRPr lang="en-US" dirty="0"/>
          </a:p>
          <a:p>
            <a:pPr lvl="1"/>
            <a:endParaRPr lang="en-US" dirty="0"/>
          </a:p>
          <a:p>
            <a:r>
              <a:rPr lang="en-US" dirty="0"/>
              <a:t>Getting help</a:t>
            </a:r>
          </a:p>
          <a:p>
            <a:pPr lvl="2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5381288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Opening 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46393" y="1690688"/>
            <a:ext cx="3858658" cy="4357571"/>
          </a:xfrm>
        </p:spPr>
        <p:txBody>
          <a:bodyPr>
            <a:normAutofit/>
          </a:bodyPr>
          <a:lstStyle/>
          <a:p>
            <a:r>
              <a:rPr lang="en-US" dirty="0"/>
              <a:t>Double-click the R icon</a:t>
            </a:r>
          </a:p>
          <a:p>
            <a:endParaRPr lang="en-US" dirty="0"/>
          </a:p>
          <a:p>
            <a:r>
              <a:rPr lang="en-US" dirty="0"/>
              <a:t>You are now looking at the </a:t>
            </a:r>
            <a:r>
              <a:rPr lang="en-US" u="sng" dirty="0"/>
              <a:t>R console</a:t>
            </a:r>
          </a:p>
          <a:p>
            <a:endParaRPr lang="en-US" u="sng" dirty="0"/>
          </a:p>
          <a:p>
            <a:r>
              <a:rPr lang="en-US" dirty="0"/>
              <a:t>Try some basic operations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5525617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 as a calculator</a:t>
            </a:r>
          </a:p>
        </p:txBody>
      </p:sp>
      <p:graphicFrame>
        <p:nvGraphicFramePr>
          <p:cNvPr id="7" name="Content Placeholder 6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776883178"/>
              </p:ext>
            </p:extLst>
          </p:nvPr>
        </p:nvGraphicFramePr>
        <p:xfrm>
          <a:off x="628650" y="1911281"/>
          <a:ext cx="7886699" cy="3109718"/>
        </p:xfrm>
        <a:graphic>
          <a:graphicData uri="http://schemas.openxmlformats.org/drawingml/2006/table">
            <a:tbl>
              <a:tblPr/>
              <a:tblGrid>
                <a:gridCol w="1329390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  <a:gridCol w="4074674">
                  <a:extLst>
                    <a:ext uri="{9D8B030D-6E8A-4147-A177-3AD203B41FA5}">
                      <a16:colId xmlns="" xmlns:a16="http://schemas.microsoft.com/office/drawing/2014/main" val="20001"/>
                    </a:ext>
                  </a:extLst>
                </a:gridCol>
                <a:gridCol w="1125897">
                  <a:extLst>
                    <a:ext uri="{9D8B030D-6E8A-4147-A177-3AD203B41FA5}">
                      <a16:colId xmlns="" xmlns:a16="http://schemas.microsoft.com/office/drawing/2014/main" val="20002"/>
                    </a:ext>
                  </a:extLst>
                </a:gridCol>
                <a:gridCol w="1356738">
                  <a:extLst>
                    <a:ext uri="{9D8B030D-6E8A-4147-A177-3AD203B41FA5}">
                      <a16:colId xmlns="" xmlns:a16="http://schemas.microsoft.com/office/drawing/2014/main" val="20003"/>
                    </a:ext>
                  </a:extLst>
                </a:gridCol>
              </a:tblGrid>
              <a:tr h="283409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Function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Description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Example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Explanation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283409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+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Sum/add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30 + 2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fr-FR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30 plus 2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10003"/>
                  </a:ext>
                </a:extLst>
              </a:tr>
              <a:tr h="283409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-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Subtract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30 - 2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hu-H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30 minus 2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10004"/>
                  </a:ext>
                </a:extLst>
              </a:tr>
              <a:tr h="283409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*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Multiply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30*2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30 times 2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10005"/>
                  </a:ext>
                </a:extLst>
              </a:tr>
              <a:tr h="283409">
                <a:tc>
                  <a:txBody>
                    <a:bodyPr/>
                    <a:lstStyle/>
                    <a:p>
                      <a:pPr algn="l" fontAlgn="b"/>
                      <a:r>
                        <a:rPr lang="bg-BG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/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Divide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bg-BG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30/2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30 divided by 2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10006"/>
                  </a:ext>
                </a:extLst>
              </a:tr>
              <a:tr h="375285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c()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Concatenate several</a:t>
                      </a:r>
                      <a:r>
                        <a:rPr lang="en-US" sz="1200" b="0" i="0" u="none" strike="noStrike" baseline="0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 things together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c(3,8,15,4)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hr-HR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3, 8, 15, 4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10007"/>
                  </a:ext>
                </a:extLst>
              </a:tr>
              <a:tr h="375285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mean()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Take the mean (average) of all values in a vector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mean(c(3,8,15,4))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hr-HR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(3+8+15+4)/4 = 7.5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10008"/>
                  </a:ext>
                </a:extLst>
              </a:tr>
              <a:tr h="283409">
                <a:tc>
                  <a:txBody>
                    <a:bodyPr/>
                    <a:lstStyle/>
                    <a:p>
                      <a:pPr algn="l" fontAlgn="b"/>
                      <a:r>
                        <a:rPr lang="is-I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sd()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Take the standard deviation of all values in a vector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sd</a:t>
                      </a: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(c(3,8,15,4)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10009"/>
                  </a:ext>
                </a:extLst>
              </a:tr>
              <a:tr h="283409">
                <a:tc>
                  <a:txBody>
                    <a:bodyPr/>
                    <a:lstStyle/>
                    <a:p>
                      <a:pPr algn="l" fontAlgn="b"/>
                      <a:r>
                        <a:rPr lang="hr-HR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 &lt;-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Assign what is to the right of the arrow to whatever is left of the arrow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fr-FR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x &lt;- 4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x gets 4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10010"/>
                  </a:ext>
                </a:extLst>
              </a:tr>
              <a:tr h="283409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=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Assign what is to the right of the = to whatever is left of the =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fr-FR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x = 4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x gets 4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1001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0454474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Scripts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Scripts</a:t>
            </a:r>
          </a:p>
          <a:p>
            <a:pPr lvl="1"/>
            <a:r>
              <a:rPr lang="en-US" dirty="0"/>
              <a:t>Text file where you store </a:t>
            </a:r>
            <a:r>
              <a:rPr lang="en-US" dirty="0" smtClean="0"/>
              <a:t>commands</a:t>
            </a:r>
          </a:p>
          <a:p>
            <a:pPr lvl="1"/>
            <a:endParaRPr lang="en-US" dirty="0"/>
          </a:p>
          <a:p>
            <a:pPr lvl="1"/>
            <a:r>
              <a:rPr lang="en-US" dirty="0" smtClean="0"/>
              <a:t>Evaluated from top-bottom when run</a:t>
            </a:r>
            <a:endParaRPr lang="en-US" dirty="0"/>
          </a:p>
          <a:p>
            <a:pPr lvl="1"/>
            <a:endParaRPr lang="en-US" dirty="0"/>
          </a:p>
          <a:p>
            <a:pPr lvl="1"/>
            <a:r>
              <a:rPr lang="en-US" dirty="0"/>
              <a:t>Reproducible, can be run again and again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Can be repurposed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File </a:t>
            </a:r>
            <a:r>
              <a:rPr lang="en-US" dirty="0">
                <a:sym typeface="Wingdings"/>
              </a:rPr>
              <a:t> New File  R Script</a:t>
            </a:r>
          </a:p>
          <a:p>
            <a:pPr lvl="2"/>
            <a:r>
              <a:rPr lang="en-US" dirty="0">
                <a:sym typeface="Wingdings"/>
              </a:rPr>
              <a:t>Save it somewhere</a:t>
            </a:r>
          </a:p>
          <a:p>
            <a:pPr lvl="2"/>
            <a:endParaRPr lang="en-US" dirty="0">
              <a:sym typeface="Wingdings"/>
            </a:endParaRPr>
          </a:p>
          <a:p>
            <a:pPr lvl="2"/>
            <a:endParaRPr lang="en-US" dirty="0">
              <a:sym typeface="Wingdings"/>
            </a:endParaRPr>
          </a:p>
          <a:p>
            <a:r>
              <a:rPr lang="en-US" dirty="0">
                <a:sym typeface="Wingdings"/>
              </a:rPr>
              <a:t>Comments (#) vs commands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645514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Working with scripts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US" dirty="0" smtClean="0"/>
              <a:t>Good idea to have scripts for each project you're working with.</a:t>
            </a:r>
          </a:p>
          <a:p>
            <a:endParaRPr lang="en-US" dirty="0" smtClean="0"/>
          </a:p>
          <a:p>
            <a:r>
              <a:rPr lang="en-US" dirty="0" smtClean="0"/>
              <a:t>Good idea to have a header section where you load data, and get it into the format you need. (fix errors in data, </a:t>
            </a:r>
            <a:r>
              <a:rPr lang="en-US" dirty="0" err="1" smtClean="0"/>
              <a:t>miscodings</a:t>
            </a:r>
            <a:r>
              <a:rPr lang="en-US" dirty="0" smtClean="0"/>
              <a:t>, etc.)</a:t>
            </a:r>
          </a:p>
          <a:p>
            <a:endParaRPr lang="en-US" dirty="0" smtClean="0"/>
          </a:p>
          <a:p>
            <a:pPr lvl="1"/>
            <a:endParaRPr lang="en-US" dirty="0"/>
          </a:p>
          <a:p>
            <a:r>
              <a:rPr lang="en-US" dirty="0" smtClean="0"/>
              <a:t>Then: I tend to play around a lot in the interpreter (the direct interface with R) and save commands that are important</a:t>
            </a:r>
          </a:p>
          <a:p>
            <a:pPr lvl="1"/>
            <a:r>
              <a:rPr lang="en-US" dirty="0" smtClean="0"/>
              <a:t>Could have a scratch file too where you save everything</a:t>
            </a:r>
          </a:p>
          <a:p>
            <a:pPr lvl="1"/>
            <a:r>
              <a:rPr lang="en-US" smtClean="0"/>
              <a:t>R history</a:t>
            </a:r>
            <a:endParaRPr lang="en-US" dirty="0" smtClean="0"/>
          </a:p>
          <a:p>
            <a:endParaRPr lang="en-US" dirty="0"/>
          </a:p>
          <a:p>
            <a:r>
              <a:rPr lang="en-US" dirty="0" smtClean="0"/>
              <a:t>Scripts are evaluated line by line, top to bottom. </a:t>
            </a:r>
          </a:p>
          <a:p>
            <a:pPr lvl="1"/>
            <a:r>
              <a:rPr lang="en-US" dirty="0" smtClean="0"/>
              <a:t>Store commands in the order you execute them</a:t>
            </a:r>
          </a:p>
          <a:p>
            <a:pPr lvl="1"/>
            <a:r>
              <a:rPr lang="en-US" dirty="0" smtClean="0"/>
              <a:t>From </a:t>
            </a:r>
            <a:r>
              <a:rPr lang="en-US" dirty="0" err="1" smtClean="0"/>
              <a:t>read.csv</a:t>
            </a:r>
            <a:r>
              <a:rPr lang="en-US" dirty="0" smtClean="0"/>
              <a:t> to present</a:t>
            </a:r>
          </a:p>
          <a:p>
            <a:pPr lvl="1"/>
            <a:r>
              <a:rPr lang="en-US" dirty="0" smtClean="0"/>
              <a:t>If you mess up, just rerun the script from the beginning</a:t>
            </a:r>
            <a:r>
              <a:rPr lang="is-IS" dirty="0" smtClean="0"/>
              <a:t>… nothing lost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762506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First things first: changing directory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395967"/>
            <a:ext cx="7886700" cy="2173498"/>
          </a:xfrm>
        </p:spPr>
        <p:txBody>
          <a:bodyPr>
            <a:normAutofit fontScale="85000" lnSpcReduction="10000"/>
          </a:bodyPr>
          <a:lstStyle/>
          <a:p>
            <a:r>
              <a:rPr lang="en-US" dirty="0"/>
              <a:t>Before doing anything serious in R, you want to change your directory</a:t>
            </a:r>
          </a:p>
          <a:p>
            <a:pPr lvl="1"/>
            <a:r>
              <a:rPr lang="en-US" dirty="0" err="1"/>
              <a:t>setwd</a:t>
            </a:r>
            <a:r>
              <a:rPr lang="en-US" dirty="0"/>
              <a:t>(“/Users/</a:t>
            </a:r>
            <a:r>
              <a:rPr lang="en-US" dirty="0" err="1"/>
              <a:t>jason</a:t>
            </a:r>
            <a:r>
              <a:rPr lang="en-US" dirty="0"/>
              <a:t>/Desktop”)</a:t>
            </a:r>
          </a:p>
          <a:p>
            <a:pPr lvl="1"/>
            <a:r>
              <a:rPr lang="en-US" dirty="0"/>
              <a:t>The directory is the file location in which you will be saving scripts/data</a:t>
            </a:r>
          </a:p>
          <a:p>
            <a:pPr lvl="2"/>
            <a:endParaRPr lang="en-US" dirty="0"/>
          </a:p>
          <a:p>
            <a:pPr lvl="2"/>
            <a:r>
              <a:rPr lang="en-US" dirty="0"/>
              <a:t>Also, if you are importing files to R, this is where R will be looking for them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3569465"/>
            <a:ext cx="9144000" cy="34563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8215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138</TotalTime>
  <Words>1290</Words>
  <Application>Microsoft Macintosh PowerPoint</Application>
  <PresentationFormat>On-screen Show (4:3)</PresentationFormat>
  <Paragraphs>330</Paragraphs>
  <Slides>29</Slides>
  <Notes>2</Notes>
  <HiddenSlides>4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29</vt:i4>
      </vt:variant>
    </vt:vector>
  </HeadingPairs>
  <TitlesOfParts>
    <vt:vector size="35" baseType="lpstr">
      <vt:lpstr>Calibri</vt:lpstr>
      <vt:lpstr>Calibri Light</vt:lpstr>
      <vt:lpstr>Courier New</vt:lpstr>
      <vt:lpstr>Wingdings</vt:lpstr>
      <vt:lpstr>Arial</vt:lpstr>
      <vt:lpstr>Office Theme</vt:lpstr>
      <vt:lpstr>R programming for beginners</vt:lpstr>
      <vt:lpstr>Datasets for this section</vt:lpstr>
      <vt:lpstr>Using R</vt:lpstr>
      <vt:lpstr>Outline</vt:lpstr>
      <vt:lpstr>Opening R</vt:lpstr>
      <vt:lpstr>R as a calculator</vt:lpstr>
      <vt:lpstr>Scripts</vt:lpstr>
      <vt:lpstr>Working with scripts</vt:lpstr>
      <vt:lpstr>First things first: changing directory</vt:lpstr>
      <vt:lpstr>Filesystem</vt:lpstr>
      <vt:lpstr>Filesystem</vt:lpstr>
      <vt:lpstr>Absolute vs relative paths</vt:lpstr>
      <vt:lpstr>What is a variable?</vt:lpstr>
      <vt:lpstr>What is a variable?</vt:lpstr>
      <vt:lpstr>Data Types</vt:lpstr>
      <vt:lpstr>Data Types</vt:lpstr>
      <vt:lpstr>Where to get help</vt:lpstr>
      <vt:lpstr>Tips and tricks</vt:lpstr>
      <vt:lpstr>What is a function?</vt:lpstr>
      <vt:lpstr>What is a function?</vt:lpstr>
      <vt:lpstr>You are a function!</vt:lpstr>
      <vt:lpstr>The package</vt:lpstr>
      <vt:lpstr>Packages</vt:lpstr>
      <vt:lpstr>Useful Packages</vt:lpstr>
      <vt:lpstr>PowerPoint Presentation</vt:lpstr>
      <vt:lpstr>Reading data into and out of R</vt:lpstr>
      <vt:lpstr>Benefits of plyr</vt:lpstr>
      <vt:lpstr>PowerPoint Presentation</vt:lpstr>
      <vt:lpstr>Benefits of reshape</vt:lpstr>
    </vt:vector>
  </TitlesOfParts>
  <Company/>
  <LinksUpToDate>false</LinksUpToDate>
  <SharedDoc>false</SharedDoc>
  <HyperlinksChanged>false</HyperlinksChanged>
  <AppVersion>15.0026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Jason Gullifer</dc:creator>
  <cp:lastModifiedBy>Jason Gullifer</cp:lastModifiedBy>
  <cp:revision>36</cp:revision>
  <dcterms:created xsi:type="dcterms:W3CDTF">2016-09-21T19:03:04Z</dcterms:created>
  <dcterms:modified xsi:type="dcterms:W3CDTF">2016-10-11T14:35:38Z</dcterms:modified>
</cp:coreProperties>
</file>

<file path=docProps/thumbnail.jpeg>
</file>